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56" r:id="rId5"/>
    <p:sldId id="266" r:id="rId6"/>
    <p:sldId id="257" r:id="rId7"/>
    <p:sldId id="258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3" r:id="rId26"/>
    <p:sldId id="286" r:id="rId27"/>
    <p:sldId id="262" r:id="rId2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>
        <p:scale>
          <a:sx n="81" d="100"/>
          <a:sy n="81" d="100"/>
        </p:scale>
        <p:origin x="-28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300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0CCD18-55E0-41B3-9DC7-739DEE0AD340}" type="datetime1">
              <a:rPr lang="ru-RU" smtClean="0"/>
              <a:t>09.06.2020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=""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1D13D6A-DFDD-4B27-9F53-83C0CD9331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2E95664-4811-4F2E-9C58-5236E9ABD6FD}" type="datetime1">
              <a:rPr lang="ru-RU" noProof="0" smtClean="0"/>
              <a:t>09.06.2020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A1D7B6F-E65C-42E7-86A5-0A01C6C9522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56126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3972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78132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81634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92023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A1D7B6F-E65C-42E7-86A5-0A01C6C95227}" type="slidenum">
              <a:rPr lang="ru-RU" noProof="0" smtClean="0"/>
              <a:t>24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8249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Полилиния: Фигура 37">
              <a:extLst>
                <a:ext uri="{FF2B5EF4-FFF2-40B4-BE49-F238E27FC236}">
                  <a16:creationId xmlns=""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0" name="Полилиния: Фигура 39">
              <a:extLst>
                <a:ext uri="{FF2B5EF4-FFF2-40B4-BE49-F238E27FC236}">
                  <a16:creationId xmlns=""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6" name="Полилиния: Фигура 35">
              <a:extLst>
                <a:ext uri="{FF2B5EF4-FFF2-40B4-BE49-F238E27FC236}">
                  <a16:creationId xmlns=""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=""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=""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=""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=""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=""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rtlCol="0"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ЩЕЛКНИТЕ, ЧТОБЫ ИЗМЕНИТЬ ОБРАЗЕЦ</a:t>
            </a:r>
          </a:p>
        </p:txBody>
      </p:sp>
      <p:sp>
        <p:nvSpPr>
          <p:cNvPr id="42" name="Рисунок 26">
            <a:extLst>
              <a:ext uri="{FF2B5EF4-FFF2-40B4-BE49-F238E27FC236}">
                <a16:creationId xmlns=""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=""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 rtlCol="0"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МЕСЯЦ</a:t>
            </a:r>
            <a:br>
              <a:rPr lang="ru-RU" noProof="0"/>
            </a:br>
            <a:r>
              <a:rPr lang="ru-RU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 9">
            <a:extLst>
              <a:ext uri="{FF2B5EF4-FFF2-40B4-BE49-F238E27FC236}">
                <a16:creationId xmlns=""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=""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Рисунок 15">
            <a:extLst>
              <a:ext uri="{FF2B5EF4-FFF2-40B4-BE49-F238E27FC236}">
                <a16:creationId xmlns=""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Слайд-разделитель</a:t>
            </a:r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афический объект 16">
            <a:extLst>
              <a:ext uri="{FF2B5EF4-FFF2-40B4-BE49-F238E27FC236}">
                <a16:creationId xmlns=""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Полилиния: Фигура 7">
              <a:extLst>
                <a:ext uri="{FF2B5EF4-FFF2-40B4-BE49-F238E27FC236}">
                  <a16:creationId xmlns=""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9" name="Полилиния: Фигура 8">
              <a:extLst>
                <a:ext uri="{FF2B5EF4-FFF2-40B4-BE49-F238E27FC236}">
                  <a16:creationId xmlns=""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Графический объект 23">
            <a:extLst>
              <a:ext uri="{FF2B5EF4-FFF2-40B4-BE49-F238E27FC236}">
                <a16:creationId xmlns=""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6">
            <a:extLst>
              <a:ext uri="{FF2B5EF4-FFF2-40B4-BE49-F238E27FC236}">
                <a16:creationId xmlns=""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rtlCol="0"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1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=""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grpSp>
        <p:nvGrpSpPr>
          <p:cNvPr id="19" name="Графический объект 17">
            <a:extLst>
              <a:ext uri="{FF2B5EF4-FFF2-40B4-BE49-F238E27FC236}">
                <a16:creationId xmlns=""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Полилиния: Фигура 19">
              <a:extLst>
                <a:ext uri="{FF2B5EF4-FFF2-40B4-BE49-F238E27FC236}">
                  <a16:creationId xmlns=""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1" name="Полилиния: Фигура 20">
              <a:extLst>
                <a:ext uri="{FF2B5EF4-FFF2-40B4-BE49-F238E27FC236}">
                  <a16:creationId xmlns=""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2" name="Полилиния: фигура 21">
              <a:extLst>
                <a:ext uri="{FF2B5EF4-FFF2-40B4-BE49-F238E27FC236}">
                  <a16:creationId xmlns=""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4" name="Рисунок 23">
            <a:extLst>
              <a:ext uri="{FF2B5EF4-FFF2-40B4-BE49-F238E27FC236}">
                <a16:creationId xmlns=""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метка текст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афический объект 16">
            <a:extLst>
              <a:ext uri="{FF2B5EF4-FFF2-40B4-BE49-F238E27FC236}">
                <a16:creationId xmlns=""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Полилиния: Фигура 8">
              <a:extLst>
                <a:ext uri="{FF2B5EF4-FFF2-40B4-BE49-F238E27FC236}">
                  <a16:creationId xmlns=""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Графический объект 23">
              <a:extLst>
                <a:ext uri="{FF2B5EF4-FFF2-40B4-BE49-F238E27FC236}">
                  <a16:creationId xmlns=""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2" name="Графический объект 6">
              <a:extLst>
                <a:ext uri="{FF2B5EF4-FFF2-40B4-BE49-F238E27FC236}">
                  <a16:creationId xmlns=""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Разметка текста 2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Текст 16">
            <a:extLst>
              <a:ext uri="{FF2B5EF4-FFF2-40B4-BE49-F238E27FC236}">
                <a16:creationId xmlns=""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=""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grpSp>
        <p:nvGrpSpPr>
          <p:cNvPr id="22" name="Графический объект 20">
            <a:extLst>
              <a:ext uri="{FF2B5EF4-FFF2-40B4-BE49-F238E27FC236}">
                <a16:creationId xmlns=""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Полилиния: Фигура 22">
              <a:extLst>
                <a:ext uri="{FF2B5EF4-FFF2-40B4-BE49-F238E27FC236}">
                  <a16:creationId xmlns=""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4" name="Полилиния: Фигура 23">
              <a:extLst>
                <a:ext uri="{FF2B5EF4-FFF2-40B4-BE49-F238E27FC236}">
                  <a16:creationId xmlns=""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5" name="Полилиния: Фигура 24">
              <a:extLst>
                <a:ext uri="{FF2B5EF4-FFF2-40B4-BE49-F238E27FC236}">
                  <a16:creationId xmlns=""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7" name="Рисунок 26">
            <a:extLst>
              <a:ext uri="{FF2B5EF4-FFF2-40B4-BE49-F238E27FC236}">
                <a16:creationId xmlns=""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афический объект 16">
            <a:extLst>
              <a:ext uri="{FF2B5EF4-FFF2-40B4-BE49-F238E27FC236}">
                <a16:creationId xmlns=""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Полилиния: Фигура 18">
              <a:extLst>
                <a:ext uri="{FF2B5EF4-FFF2-40B4-BE49-F238E27FC236}">
                  <a16:creationId xmlns=""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0" name="Полилиния: Фигура 19">
              <a:extLst>
                <a:ext uri="{FF2B5EF4-FFF2-40B4-BE49-F238E27FC236}">
                  <a16:creationId xmlns=""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Графический объект 23">
            <a:extLst>
              <a:ext uri="{FF2B5EF4-FFF2-40B4-BE49-F238E27FC236}">
                <a16:creationId xmlns=""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Графический объект 6">
            <a:extLst>
              <a:ext uri="{FF2B5EF4-FFF2-40B4-BE49-F238E27FC236}">
                <a16:creationId xmlns=""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Сравнение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=""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rtlCol="0"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=""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=""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=""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диаграммы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23" name="Диаграмма 21">
            <a:extLst>
              <a:ext uri="{FF2B5EF4-FFF2-40B4-BE49-F238E27FC236}">
                <a16:creationId xmlns=""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диаграмму</a:t>
            </a:r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Слайд таблицы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rtlCol="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Таблица 14">
            <a:extLst>
              <a:ext uri="{FF2B5EF4-FFF2-40B4-BE49-F238E27FC236}">
                <a16:creationId xmlns=""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5159375" y="1347788"/>
            <a:ext cx="6121400" cy="409098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таблицу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=""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афический объект 16">
            <a:extLst>
              <a:ext uri="{FF2B5EF4-FFF2-40B4-BE49-F238E27FC236}">
                <a16:creationId xmlns=""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Полилиния: Фигура 6">
              <a:extLst>
                <a:ext uri="{FF2B5EF4-FFF2-40B4-BE49-F238E27FC236}">
                  <a16:creationId xmlns=""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8" name="Полилиния: Фигура 7">
              <a:extLst>
                <a:ext uri="{FF2B5EF4-FFF2-40B4-BE49-F238E27FC236}">
                  <a16:creationId xmlns=""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9" name="Графический объект 4">
            <a:extLst>
              <a:ext uri="{FF2B5EF4-FFF2-40B4-BE49-F238E27FC236}">
                <a16:creationId xmlns=""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=""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6" name="Текст 3">
            <a:extLst>
              <a:ext uri="{FF2B5EF4-FFF2-40B4-BE49-F238E27FC236}">
                <a16:creationId xmlns=""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ru-RU" noProof="0"/>
              <a:t>ОБРАЗЕЦ ТЕКСТА</a:t>
            </a:r>
          </a:p>
        </p:txBody>
      </p:sp>
      <p:sp>
        <p:nvSpPr>
          <p:cNvPr id="20" name="Рисунок 19">
            <a:extLst>
              <a:ext uri="{FF2B5EF4-FFF2-40B4-BE49-F238E27FC236}">
                <a16:creationId xmlns=""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5" name="Заголовок 22">
            <a:extLst>
              <a:ext uri="{FF2B5EF4-FFF2-40B4-BE49-F238E27FC236}">
                <a16:creationId xmlns=""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Большое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идео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афический объект 16">
            <a:extLst>
              <a:ext uri="{FF2B5EF4-FFF2-40B4-BE49-F238E27FC236}">
                <a16:creationId xmlns=""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Полилиния: Фигура 9">
              <a:extLst>
                <a:ext uri="{FF2B5EF4-FFF2-40B4-BE49-F238E27FC236}">
                  <a16:creationId xmlns=""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1" name="Полилиния: Фигура 10">
              <a:extLst>
                <a:ext uri="{FF2B5EF4-FFF2-40B4-BE49-F238E27FC236}">
                  <a16:creationId xmlns=""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rtlCol="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Замещающее медиа 12">
            <a:extLst>
              <a:ext uri="{FF2B5EF4-FFF2-40B4-BE49-F238E27FC236}">
                <a16:creationId xmlns=""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1743456" y="1113044"/>
            <a:ext cx="8705088" cy="405079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медиа</a:t>
            </a:r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=""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r>
              <a:rPr lang="ru-RU" noProof="0"/>
              <a:t> </a:t>
            </a: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=""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=""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лагодарност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афический объект 35">
            <a:extLst>
              <a:ext uri="{FF2B5EF4-FFF2-40B4-BE49-F238E27FC236}">
                <a16:creationId xmlns=""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=""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14" name="Полилиния: Фигура 13">
            <a:extLst>
              <a:ext uri="{FF2B5EF4-FFF2-40B4-BE49-F238E27FC236}">
                <a16:creationId xmlns=""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=""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=""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=""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=""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=""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=""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=""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1" name="Заголовок 1">
            <a:extLst>
              <a:ext uri="{FF2B5EF4-FFF2-40B4-BE49-F238E27FC236}">
                <a16:creationId xmlns=""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 rtlCol="0"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  <p:grpSp>
        <p:nvGrpSpPr>
          <p:cNvPr id="23" name="Графический объект 21">
            <a:extLst>
              <a:ext uri="{FF2B5EF4-FFF2-40B4-BE49-F238E27FC236}">
                <a16:creationId xmlns=""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Полилиния: Фигура 23">
              <a:extLst>
                <a:ext uri="{FF2B5EF4-FFF2-40B4-BE49-F238E27FC236}">
                  <a16:creationId xmlns=""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5" name="Полилиния: Фигура 24">
              <a:extLst>
                <a:ext uri="{FF2B5EF4-FFF2-40B4-BE49-F238E27FC236}">
                  <a16:creationId xmlns=""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30" name="Рисунок 28">
            <a:extLst>
              <a:ext uri="{FF2B5EF4-FFF2-40B4-BE49-F238E27FC236}">
                <a16:creationId xmlns=""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=""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Полилиния: Фигура 37">
              <a:extLst>
                <a:ext uri="{FF2B5EF4-FFF2-40B4-BE49-F238E27FC236}">
                  <a16:creationId xmlns=""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0" name="Полилиния: Фигура 39">
              <a:extLst>
                <a:ext uri="{FF2B5EF4-FFF2-40B4-BE49-F238E27FC236}">
                  <a16:creationId xmlns=""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41" name="Полилиния: Фигура 40">
              <a:extLst>
                <a:ext uri="{FF2B5EF4-FFF2-40B4-BE49-F238E27FC236}">
                  <a16:creationId xmlns=""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6" name="Полилиния: Фигура 35">
              <a:extLst>
                <a:ext uri="{FF2B5EF4-FFF2-40B4-BE49-F238E27FC236}">
                  <a16:creationId xmlns=""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7" name="Полилиния: фигура 36">
              <a:extLst>
                <a:ext uri="{FF2B5EF4-FFF2-40B4-BE49-F238E27FC236}">
                  <a16:creationId xmlns=""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9" name="Полилиния: Фигура 38">
              <a:extLst>
                <a:ext uri="{FF2B5EF4-FFF2-40B4-BE49-F238E27FC236}">
                  <a16:creationId xmlns=""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6" name="Полилиния: Фигура 25">
              <a:extLst>
                <a:ext uri="{FF2B5EF4-FFF2-40B4-BE49-F238E27FC236}">
                  <a16:creationId xmlns=""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=""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=""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rtlCol="0"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Название</a:t>
            </a:r>
            <a:br>
              <a:rPr lang="ru-RU" noProof="0"/>
            </a:br>
            <a:r>
              <a:rPr lang="ru-RU" noProof="0"/>
              <a:t>презентации</a:t>
            </a:r>
          </a:p>
        </p:txBody>
      </p:sp>
      <p:sp>
        <p:nvSpPr>
          <p:cNvPr id="23" name="Подзаголовок 2">
            <a:extLst>
              <a:ext uri="{FF2B5EF4-FFF2-40B4-BE49-F238E27FC236}">
                <a16:creationId xmlns=""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rtlCol="0"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 9">
            <a:extLst>
              <a:ext uri="{FF2B5EF4-FFF2-40B4-BE49-F238E27FC236}">
                <a16:creationId xmlns=""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14" name="Полилиния: Фигура 13">
              <a:extLst>
                <a:ext uri="{FF2B5EF4-FFF2-40B4-BE49-F238E27FC236}">
                  <a16:creationId xmlns=""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US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 rtlCol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" noProof="0"/>
              <a:t>Слайд-разделитель</a:t>
            </a:r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US" noProof="0"/>
            </a:p>
          </p:txBody>
        </p:sp>
      </p:grpSp>
      <p:sp>
        <p:nvSpPr>
          <p:cNvPr id="21" name="Текст 2">
            <a:extLst>
              <a:ext uri="{FF2B5EF4-FFF2-40B4-BE49-F238E27FC236}">
                <a16:creationId xmlns=""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22" name="Объект 2">
            <a:extLst>
              <a:ext uri="{FF2B5EF4-FFF2-40B4-BE49-F238E27FC236}">
                <a16:creationId xmlns=""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8" name="Объект 3">
            <a:extLst>
              <a:ext uri="{FF2B5EF4-FFF2-40B4-BE49-F238E27FC236}">
                <a16:creationId xmlns=""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7" name="Текст 2">
            <a:extLst>
              <a:ext uri="{FF2B5EF4-FFF2-40B4-BE49-F238E27FC236}">
                <a16:creationId xmlns=""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 3">
            <a:extLst>
              <a:ext uri="{FF2B5EF4-FFF2-40B4-BE49-F238E27FC236}">
                <a16:creationId xmlns=""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9" name="Текст 4">
            <a:extLst>
              <a:ext uri="{FF2B5EF4-FFF2-40B4-BE49-F238E27FC236}">
                <a16:creationId xmlns=""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 5">
            <a:extLst>
              <a:ext uri="{FF2B5EF4-FFF2-40B4-BE49-F238E27FC236}">
                <a16:creationId xmlns=""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9" name="Текст 3">
            <a:extLst>
              <a:ext uri="{FF2B5EF4-FFF2-40B4-BE49-F238E27FC236}">
                <a16:creationId xmlns=""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лайд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афический объект 16">
            <a:extLst>
              <a:ext uri="{FF2B5EF4-FFF2-40B4-BE49-F238E27FC236}">
                <a16:creationId xmlns=""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Полилиния: Фигура 11">
              <a:extLst>
                <a:ext uri="{FF2B5EF4-FFF2-40B4-BE49-F238E27FC236}">
                  <a16:creationId xmlns=""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13" name="Полилиния: Фигура 12">
              <a:extLst>
                <a:ext uri="{FF2B5EF4-FFF2-40B4-BE49-F238E27FC236}">
                  <a16:creationId xmlns=""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" name="Графический объект 23">
            <a:extLst>
              <a:ext uri="{FF2B5EF4-FFF2-40B4-BE49-F238E27FC236}">
                <a16:creationId xmlns=""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6">
            <a:extLst>
              <a:ext uri="{FF2B5EF4-FFF2-40B4-BE49-F238E27FC236}">
                <a16:creationId xmlns=""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=""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=""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183188" y="1347788"/>
            <a:ext cx="6172200" cy="4330539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Текст 3">
            <a:extLst>
              <a:ext uri="{FF2B5EF4-FFF2-40B4-BE49-F238E27FC236}">
                <a16:creationId xmlns=""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rtlCol="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25" name="Графический объект 23">
            <a:extLst>
              <a:ext uri="{FF2B5EF4-FFF2-40B4-BE49-F238E27FC236}">
                <a16:creationId xmlns=""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Графический объект 6">
            <a:extLst>
              <a:ext uri="{FF2B5EF4-FFF2-40B4-BE49-F238E27FC236}">
                <a16:creationId xmlns=""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=""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афический объект 16">
            <a:extLst>
              <a:ext uri="{FF2B5EF4-FFF2-40B4-BE49-F238E27FC236}">
                <a16:creationId xmlns=""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Полилиния: Фигура 31">
              <a:extLst>
                <a:ext uri="{FF2B5EF4-FFF2-40B4-BE49-F238E27FC236}">
                  <a16:creationId xmlns=""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=""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noProof="0" smtClean="0"/>
              <a:t>‹#›</a:t>
            </a:fld>
            <a:endParaRPr lang="ru-RU" noProof="0"/>
          </a:p>
        </p:txBody>
      </p:sp>
      <p:grpSp>
        <p:nvGrpSpPr>
          <p:cNvPr id="26" name="Графический объект 17">
            <a:extLst>
              <a:ext uri="{FF2B5EF4-FFF2-40B4-BE49-F238E27FC236}">
                <a16:creationId xmlns=""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Полилиния: Фигура 26">
              <a:extLst>
                <a:ext uri="{FF2B5EF4-FFF2-40B4-BE49-F238E27FC236}">
                  <a16:creationId xmlns=""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8" name="Полилиния: Фигура 27">
              <a:extLst>
                <a:ext uri="{FF2B5EF4-FFF2-40B4-BE49-F238E27FC236}">
                  <a16:creationId xmlns=""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29" name="Полилиния: Фигура 28">
              <a:extLst>
                <a:ext uri="{FF2B5EF4-FFF2-40B4-BE49-F238E27FC236}">
                  <a16:creationId xmlns=""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  <p:sp>
          <p:nvSpPr>
            <p:cNvPr id="30" name="Полилиния: Фигура 29">
              <a:extLst>
                <a:ext uri="{FF2B5EF4-FFF2-40B4-BE49-F238E27FC236}">
                  <a16:creationId xmlns=""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Вручну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рафический объект 2">
            <a:extLst>
              <a:ext uri="{FF2B5EF4-FFF2-40B4-BE49-F238E27FC236}">
                <a16:creationId xmlns=""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23" name="Текст 21">
            <a:extLst>
              <a:ext uri="{FF2B5EF4-FFF2-40B4-BE49-F238E27FC236}">
                <a16:creationId xmlns=""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26" name="Текст 24">
            <a:extLst>
              <a:ext uri="{FF2B5EF4-FFF2-40B4-BE49-F238E27FC236}">
                <a16:creationId xmlns=""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=""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34" name="Текст 24">
            <a:extLst>
              <a:ext uri="{FF2B5EF4-FFF2-40B4-BE49-F238E27FC236}">
                <a16:creationId xmlns=""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7" name="Текст 21">
            <a:extLst>
              <a:ext uri="{FF2B5EF4-FFF2-40B4-BE49-F238E27FC236}">
                <a16:creationId xmlns=""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 rtlCol="0"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38" name="Текст 24">
            <a:extLst>
              <a:ext uri="{FF2B5EF4-FFF2-40B4-BE49-F238E27FC236}">
                <a16:creationId xmlns=""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0" name="Текст 24">
            <a:extLst>
              <a:ext uri="{FF2B5EF4-FFF2-40B4-BE49-F238E27FC236}">
                <a16:creationId xmlns=""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3" name="Текст 24">
            <a:extLst>
              <a:ext uri="{FF2B5EF4-FFF2-40B4-BE49-F238E27FC236}">
                <a16:creationId xmlns=""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5" name="Текст 24">
            <a:extLst>
              <a:ext uri="{FF2B5EF4-FFF2-40B4-BE49-F238E27FC236}">
                <a16:creationId xmlns=""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6" name="Текст 24">
            <a:extLst>
              <a:ext uri="{FF2B5EF4-FFF2-40B4-BE49-F238E27FC236}">
                <a16:creationId xmlns=""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8" name="Текст 24">
            <a:extLst>
              <a:ext uri="{FF2B5EF4-FFF2-40B4-BE49-F238E27FC236}">
                <a16:creationId xmlns=""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9" name="Текст 24">
            <a:extLst>
              <a:ext uri="{FF2B5EF4-FFF2-40B4-BE49-F238E27FC236}">
                <a16:creationId xmlns=""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0" name="Текст 24">
            <a:extLst>
              <a:ext uri="{FF2B5EF4-FFF2-40B4-BE49-F238E27FC236}">
                <a16:creationId xmlns=""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 rtlCol="0"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5" name="Рисунок 12">
            <a:extLst>
              <a:ext uri="{FF2B5EF4-FFF2-40B4-BE49-F238E27FC236}">
                <a16:creationId xmlns=""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91723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6" name="Рисунок 12">
            <a:extLst>
              <a:ext uri="{FF2B5EF4-FFF2-40B4-BE49-F238E27FC236}">
                <a16:creationId xmlns=""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2590348" y="3816446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7" name="Рисунок 12">
            <a:extLst>
              <a:ext uri="{FF2B5EF4-FFF2-40B4-BE49-F238E27FC236}">
                <a16:creationId xmlns=""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794793" y="3816446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Рисунок 9">
            <a:extLst>
              <a:ext uri="{FF2B5EF4-FFF2-40B4-BE49-F238E27FC236}">
                <a16:creationId xmlns=""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876955" y="3864572"/>
            <a:ext cx="1481328" cy="75895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Как использовать этот шаблон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=""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=""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fld id="{98C0CDE5-970C-4CC4-BF43-0DA127E73E8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68" r:id="rId19"/>
    <p:sldLayoutId id="214748366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xserver.a-real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fif"/><Relationship Id="rId3" Type="http://schemas.openxmlformats.org/officeDocument/2006/relationships/image" Target="../media/image5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jpeg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5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30.roovr.ru/shkolnaya-zhizn/shkola-tsifrovyh-tehnologiy/" TargetMode="External"/><Relationship Id="rId2" Type="http://schemas.openxmlformats.org/officeDocument/2006/relationships/hyperlink" Target="https://www.youtube.com/channel/UCT9oe_E8KXMKkzhLAeH_2ZQ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chool_30@bk.r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Июнь 2020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ctr" rtl="0"/>
            <a:r>
              <a:rPr lang="ru-RU" dirty="0" smtClean="0"/>
              <a:t>Цифровая школа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МАОУ «Школа № 30»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423" y="143625"/>
            <a:ext cx="866457" cy="866457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" y="40794"/>
            <a:ext cx="1008112" cy="969288"/>
          </a:xfrm>
          <a:prstGeom prst="rect">
            <a:avLst/>
          </a:prstGeom>
        </p:spPr>
      </p:pic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8" r="17028"/>
          <a:stretch>
            <a:fillRect/>
          </a:stretch>
        </p:blipFill>
        <p:spPr>
          <a:xfrm>
            <a:off x="0" y="1144977"/>
            <a:ext cx="6148251" cy="5244312"/>
          </a:xfrm>
        </p:spPr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219201" y="5926276"/>
            <a:ext cx="2749359" cy="365125"/>
          </a:xfrm>
        </p:spPr>
        <p:txBody>
          <a:bodyPr/>
          <a:lstStyle/>
          <a:p>
            <a:pPr rtl="0"/>
            <a:r>
              <a:rPr lang="ru-RU" noProof="0" dirty="0" smtClean="0">
                <a:solidFill>
                  <a:srgbClr val="FF0000"/>
                </a:solidFill>
              </a:rPr>
              <a:t>2019/2020 учебный год</a:t>
            </a:r>
            <a:endParaRPr lang="ru-RU" noProof="0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2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360000">
            <a:off x="7365958" y="895842"/>
            <a:ext cx="4722248" cy="1052015"/>
          </a:xfrm>
        </p:spPr>
        <p:txBody>
          <a:bodyPr>
            <a:norm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 в рамках проекта ШЦТ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984273" y="2351673"/>
            <a:ext cx="3908809" cy="5621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Видеотрансляции мероприятий</a:t>
            </a:r>
            <a:endParaRPr lang="ru-RU" sz="1800" dirty="0">
              <a:latin typeface="+mj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6862352" y="3051258"/>
            <a:ext cx="4152649" cy="707727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Сопровождение сайтов и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аккаунтов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учреждения социальных сетей</a:t>
            </a:r>
            <a:endParaRPr lang="ru-RU" sz="1800" dirty="0">
              <a:latin typeface="+mj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4"/>
          </p:nvPr>
        </p:nvSpPr>
        <p:spPr>
          <a:xfrm>
            <a:off x="6611184" y="3896456"/>
            <a:ext cx="4674664" cy="1349828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Участие в образовательных  проектах: «Живая книга», «Молодые машиностроители Ростова», «Школьная медицина. Жизнь прекрасна!», «Культурное наследие»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, …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78343" y="5383755"/>
            <a:ext cx="4520666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Использование ИКТ в школьной жизни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8" y="5877720"/>
            <a:ext cx="866457" cy="866457"/>
          </a:xfrm>
          <a:prstGeom prst="rect">
            <a:avLst/>
          </a:prstGeom>
        </p:spPr>
      </p:pic>
      <p:pic>
        <p:nvPicPr>
          <p:cNvPr id="5122" name="Picture 2" descr="F:\фотки\1 сентября 2019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4" r="13674"/>
          <a:stretch>
            <a:fillRect/>
          </a:stretch>
        </p:blipFill>
        <p:spPr bwMode="auto">
          <a:xfrm rot="21359389">
            <a:off x="265449" y="187673"/>
            <a:ext cx="5531440" cy="469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25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247068" y="819810"/>
            <a:ext cx="4623035" cy="1122526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400" dirty="0" smtClean="0"/>
              <a:t>Заявка для получения статуса «Цифровая школа»</a:t>
            </a:r>
            <a:endParaRPr lang="ru-RU" sz="240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0616C4DF-BD76-4DFD-9788-A65985F05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823285"/>
            <a:ext cx="2639323" cy="610204"/>
          </a:xfrm>
        </p:spPr>
        <p:txBody>
          <a:bodyPr rtlCol="0"/>
          <a:lstStyle/>
          <a:p>
            <a:pPr rtl="0"/>
            <a:r>
              <a:rPr lang="ru-RU" dirty="0" smtClean="0"/>
              <a:t>2020/2021 учебный год</a:t>
            </a:r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1543"/>
            <a:ext cx="866457" cy="866457"/>
          </a:xfrm>
          <a:prstGeom prst="rect">
            <a:avLst/>
          </a:prstGeom>
        </p:spPr>
      </p:pic>
      <p:pic>
        <p:nvPicPr>
          <p:cNvPr id="10" name="Picture 2" descr="C:\Users\1\Downloads\IMG-20180901-WA0014.jpg"/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" b="3233"/>
          <a:stretch/>
        </p:blipFill>
        <p:spPr bwMode="auto">
          <a:xfrm rot="20775064">
            <a:off x="5279598" y="1969098"/>
            <a:ext cx="5996365" cy="4096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Рисунок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" y="40794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76FC602-D83F-41B2-AE0B-E9BF4B9D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1417" y="6139543"/>
            <a:ext cx="2647406" cy="353968"/>
          </a:xfrm>
        </p:spPr>
        <p:txBody>
          <a:bodyPr rtlCol="0"/>
          <a:lstStyle/>
          <a:p>
            <a:r>
              <a:rPr lang="ru-RU" dirty="0">
                <a:solidFill>
                  <a:schemeClr val="accent5"/>
                </a:solidFill>
              </a:rPr>
              <a:t>2020/2021 учебный год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4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921722"/>
            <a:ext cx="6172200" cy="4756606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019" y="2201138"/>
            <a:ext cx="3932237" cy="3744686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sz="2100" dirty="0"/>
              <a:t>Соответствие средств обучения и воспитания требованиям модели цифровой образовательной среды, соответствие информационно-телекоммуникационной инфраструктуры </a:t>
            </a:r>
          </a:p>
          <a:p>
            <a:pPr algn="ctr"/>
            <a:r>
              <a:rPr lang="ru-RU" sz="2100" dirty="0"/>
              <a:t>МАОУ «Школы № 30» методическим рекомендациям </a:t>
            </a:r>
          </a:p>
          <a:p>
            <a:pPr algn="ctr"/>
            <a:r>
              <a:rPr lang="ru-RU" sz="2100" dirty="0"/>
              <a:t>Министерства </a:t>
            </a:r>
            <a:r>
              <a:rPr lang="ru-RU" sz="2100" dirty="0" smtClean="0"/>
              <a:t>Просвещения</a:t>
            </a:r>
            <a:endParaRPr lang="ru-RU" sz="21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 rot="21227985">
            <a:off x="258563" y="1164298"/>
            <a:ext cx="4541559" cy="9150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Показатель № 1</a:t>
            </a:r>
            <a:br>
              <a:rPr lang="ru-RU" dirty="0"/>
            </a:br>
            <a:endParaRPr lang="ru-RU" dirty="0"/>
          </a:p>
        </p:txBody>
      </p:sp>
      <p:pic>
        <p:nvPicPr>
          <p:cNvPr id="10" name="Picture 2" descr="I:\30\Новая папка\Снимок экрана (2).png"/>
          <p:cNvPicPr>
            <a:picLocks noGrp="1" noChangeAspect="1" noChangeArrowheads="1"/>
          </p:cNvPicPr>
          <p:nvPr>
            <p:ph type="pic" sz="quarter"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8977" r="10630" b="13024"/>
          <a:stretch/>
        </p:blipFill>
        <p:spPr bwMode="auto">
          <a:xfrm>
            <a:off x="5942134" y="3471845"/>
            <a:ext cx="5002231" cy="321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D83D9E27-1AC3-4FB1-9CE1-A4C5BB26F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499191"/>
              </p:ext>
            </p:extLst>
          </p:nvPr>
        </p:nvGraphicFramePr>
        <p:xfrm>
          <a:off x="5229667" y="1189498"/>
          <a:ext cx="6515957" cy="2157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116">
                  <a:extLst>
                    <a:ext uri="{9D8B030D-6E8A-4147-A177-3AD203B41FA5}">
                      <a16:colId xmlns="" xmlns:a16="http://schemas.microsoft.com/office/drawing/2014/main" val="1078058074"/>
                    </a:ext>
                  </a:extLst>
                </a:gridCol>
                <a:gridCol w="1901948">
                  <a:extLst>
                    <a:ext uri="{9D8B030D-6E8A-4147-A177-3AD203B41FA5}">
                      <a16:colId xmlns="" xmlns:a16="http://schemas.microsoft.com/office/drawing/2014/main" val="3420017166"/>
                    </a:ext>
                  </a:extLst>
                </a:gridCol>
                <a:gridCol w="1756893">
                  <a:extLst>
                    <a:ext uri="{9D8B030D-6E8A-4147-A177-3AD203B41FA5}">
                      <a16:colId xmlns="" xmlns:a16="http://schemas.microsoft.com/office/drawing/2014/main" val="3617295776"/>
                    </a:ext>
                  </a:extLst>
                </a:gridCol>
              </a:tblGrid>
              <a:tr h="589240"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noProof="0" dirty="0" smtClean="0">
                          <a:latin typeface="+mj-lt"/>
                        </a:rPr>
                        <a:t>Наименование</a:t>
                      </a:r>
                      <a:endParaRPr lang="ru-RU" sz="2000" b="1" noProof="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Модель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Количество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2420211"/>
                  </a:ext>
                </a:extLst>
              </a:tr>
              <a:tr h="6440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j-lt"/>
                        </a:rPr>
                        <a:t>Ноутбуки</a:t>
                      </a:r>
                      <a:r>
                        <a:rPr lang="en-US" sz="1800" dirty="0" smtClean="0">
                          <a:latin typeface="+mj-lt"/>
                        </a:rPr>
                        <a:t> </a:t>
                      </a:r>
                      <a:r>
                        <a:rPr lang="ru-RU" sz="1800" dirty="0" smtClean="0">
                          <a:latin typeface="+mj-lt"/>
                        </a:rPr>
                        <a:t>административные</a:t>
                      </a: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+mj-lt"/>
                        </a:rPr>
                        <a:t>Acer </a:t>
                      </a:r>
                      <a:r>
                        <a:rPr lang="en-US" sz="1800" dirty="0" err="1" smtClean="0">
                          <a:latin typeface="+mj-lt"/>
                        </a:rPr>
                        <a:t>Extenza</a:t>
                      </a:r>
                      <a:r>
                        <a:rPr lang="en-US" sz="1800" baseline="0" dirty="0" smtClean="0">
                          <a:latin typeface="+mj-lt"/>
                        </a:rPr>
                        <a:t> 2519</a:t>
                      </a:r>
                      <a:endParaRPr lang="ru-RU" sz="1800" dirty="0" smtClean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10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9479917"/>
                  </a:ext>
                </a:extLst>
              </a:tr>
              <a:tr h="924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j-lt"/>
                        </a:rPr>
                        <a:t>Ноутбуки</a:t>
                      </a:r>
                      <a:r>
                        <a:rPr lang="en-US" sz="1800" dirty="0" smtClean="0">
                          <a:latin typeface="+mj-lt"/>
                        </a:rPr>
                        <a:t> </a:t>
                      </a:r>
                      <a:r>
                        <a:rPr lang="ru-RU" sz="1800" dirty="0" smtClean="0">
                          <a:latin typeface="+mj-lt"/>
                        </a:rPr>
                        <a:t>административные</a:t>
                      </a: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C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Dell Inspiron 3573-6038</a:t>
                      </a: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4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2921562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1" y="5991543"/>
            <a:ext cx="866457" cy="86645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888" y="40794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76FC602-D83F-41B2-AE0B-E9BF4B9D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1417" y="6139543"/>
            <a:ext cx="2647406" cy="353968"/>
          </a:xfrm>
        </p:spPr>
        <p:txBody>
          <a:bodyPr rtlCol="0"/>
          <a:lstStyle/>
          <a:p>
            <a:r>
              <a:rPr lang="ru-RU" dirty="0">
                <a:solidFill>
                  <a:schemeClr val="accent5"/>
                </a:solidFill>
              </a:rPr>
              <a:t>2020/2021 учебный год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921722"/>
            <a:ext cx="6172200" cy="4756606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019" y="2201138"/>
            <a:ext cx="3932237" cy="3744686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sz="2100" dirty="0" smtClean="0"/>
              <a:t>Соответствие средств обучения и воспитания требованиям модели цифровой образовательной среды, соответствие информационно-телекоммуникационной инфраструктуры </a:t>
            </a:r>
          </a:p>
          <a:p>
            <a:pPr algn="ctr"/>
            <a:r>
              <a:rPr lang="ru-RU" sz="2100" dirty="0" smtClean="0"/>
              <a:t>МАОУ «Школы № 30» методическим рекомендациям </a:t>
            </a:r>
          </a:p>
          <a:p>
            <a:pPr algn="ctr"/>
            <a:r>
              <a:rPr lang="ru-RU" sz="2100" dirty="0" smtClean="0"/>
              <a:t>Министерства Просвещения</a:t>
            </a:r>
            <a:endParaRPr lang="ru-RU" sz="21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 rot="21227985">
            <a:off x="258563" y="1164298"/>
            <a:ext cx="4541559" cy="9150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Показатель № </a:t>
            </a:r>
            <a:r>
              <a:rPr lang="ru-RU" dirty="0" smtClean="0"/>
              <a:t>1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D83D9E27-1AC3-4FB1-9CE1-A4C5BB26F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826589"/>
              </p:ext>
            </p:extLst>
          </p:nvPr>
        </p:nvGraphicFramePr>
        <p:xfrm>
          <a:off x="5229667" y="1189498"/>
          <a:ext cx="6515957" cy="296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116">
                  <a:extLst>
                    <a:ext uri="{9D8B030D-6E8A-4147-A177-3AD203B41FA5}">
                      <a16:colId xmlns="" xmlns:a16="http://schemas.microsoft.com/office/drawing/2014/main" val="1078058074"/>
                    </a:ext>
                  </a:extLst>
                </a:gridCol>
                <a:gridCol w="1971617">
                  <a:extLst>
                    <a:ext uri="{9D8B030D-6E8A-4147-A177-3AD203B41FA5}">
                      <a16:colId xmlns="" xmlns:a16="http://schemas.microsoft.com/office/drawing/2014/main" val="3420017166"/>
                    </a:ext>
                  </a:extLst>
                </a:gridCol>
                <a:gridCol w="1687224">
                  <a:extLst>
                    <a:ext uri="{9D8B030D-6E8A-4147-A177-3AD203B41FA5}">
                      <a16:colId xmlns="" xmlns:a16="http://schemas.microsoft.com/office/drawing/2014/main" val="3617295776"/>
                    </a:ext>
                  </a:extLst>
                </a:gridCol>
              </a:tblGrid>
              <a:tr h="589240"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noProof="0" dirty="0" smtClean="0">
                          <a:latin typeface="+mj-lt"/>
                        </a:rPr>
                        <a:t>Наименование</a:t>
                      </a:r>
                      <a:endParaRPr lang="ru-RU" sz="2000" b="1" noProof="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Модель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Количество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2420211"/>
                  </a:ext>
                </a:extLst>
              </a:tr>
              <a:tr h="6440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j-lt"/>
                        </a:rPr>
                        <a:t>Моноблоки в компьютерном и </a:t>
                      </a:r>
                      <a:r>
                        <a:rPr lang="ru-RU" sz="1800" dirty="0" err="1" smtClean="0">
                          <a:latin typeface="+mj-lt"/>
                        </a:rPr>
                        <a:t>метапредметном</a:t>
                      </a:r>
                      <a:r>
                        <a:rPr lang="ru-RU" sz="1800" dirty="0" smtClean="0">
                          <a:latin typeface="+mj-lt"/>
                        </a:rPr>
                        <a:t> кабинетах</a:t>
                      </a: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Acer Z2611G</a:t>
                      </a:r>
                      <a:endParaRPr lang="ru-RU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15</a:t>
                      </a:r>
                      <a:r>
                        <a:rPr lang="ru-RU" sz="1800" baseline="0" dirty="0" smtClean="0">
                          <a:latin typeface="+mj-lt"/>
                        </a:rPr>
                        <a:t> + 1У</a:t>
                      </a:r>
                    </a:p>
                    <a:p>
                      <a:pPr algn="ctr"/>
                      <a:r>
                        <a:rPr lang="ru-RU" sz="1800" baseline="0" dirty="0" smtClean="0">
                          <a:latin typeface="+mj-lt"/>
                        </a:rPr>
                        <a:t>10 + 1У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9479917"/>
                  </a:ext>
                </a:extLst>
              </a:tr>
              <a:tr h="9240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j-lt"/>
                        </a:rPr>
                        <a:t>Ноутбуки в составе мобильного класса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+mj-lt"/>
                        </a:rPr>
                        <a:t>PackardBell</a:t>
                      </a:r>
                      <a:r>
                        <a:rPr lang="ru-RU" dirty="0" smtClean="0">
                          <a:latin typeface="+mj-lt"/>
                        </a:rPr>
                        <a:t> </a:t>
                      </a:r>
                      <a:r>
                        <a:rPr lang="en-US" dirty="0" err="1" smtClean="0">
                          <a:latin typeface="+mj-lt"/>
                        </a:rPr>
                        <a:t>EasyNote</a:t>
                      </a:r>
                      <a:r>
                        <a:rPr lang="en-US" baseline="0" dirty="0" smtClean="0">
                          <a:latin typeface="+mj-lt"/>
                        </a:rPr>
                        <a:t> TE11HC, Sony </a:t>
                      </a:r>
                      <a:r>
                        <a:rPr lang="en-US" baseline="0" dirty="0" err="1" smtClean="0">
                          <a:latin typeface="+mj-lt"/>
                        </a:rPr>
                        <a:t>Vaio</a:t>
                      </a:r>
                      <a:endParaRPr lang="ru-RU" dirty="0" smtClean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j-lt"/>
                        </a:rPr>
                        <a:t>15</a:t>
                      </a:r>
                      <a:r>
                        <a:rPr lang="en-US" dirty="0" smtClean="0">
                          <a:latin typeface="+mj-lt"/>
                        </a:rPr>
                        <a:t> + </a:t>
                      </a:r>
                      <a:r>
                        <a:rPr lang="en-US" dirty="0" smtClean="0">
                          <a:latin typeface="+mj-lt"/>
                        </a:rPr>
                        <a:t>1</a:t>
                      </a:r>
                      <a:r>
                        <a:rPr lang="ru-RU" dirty="0" smtClean="0">
                          <a:latin typeface="+mj-lt"/>
                        </a:rPr>
                        <a:t>У</a:t>
                      </a:r>
                      <a:endParaRPr lang="ru-RU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2921562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8" t="12037" r="23379" b="19002"/>
          <a:stretch/>
        </p:blipFill>
        <p:spPr>
          <a:xfrm>
            <a:off x="5608320" y="4959871"/>
            <a:ext cx="2288438" cy="15865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6" t="10063" r="10587" b="5696"/>
          <a:stretch/>
        </p:blipFill>
        <p:spPr>
          <a:xfrm>
            <a:off x="8335514" y="4423954"/>
            <a:ext cx="2408692" cy="157186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5995822"/>
            <a:ext cx="866457" cy="866457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942" y="51077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4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76FC602-D83F-41B2-AE0B-E9BF4B9D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1417" y="6139543"/>
            <a:ext cx="2647406" cy="353968"/>
          </a:xfrm>
        </p:spPr>
        <p:txBody>
          <a:bodyPr rtlCol="0"/>
          <a:lstStyle/>
          <a:p>
            <a:r>
              <a:rPr lang="ru-RU" dirty="0">
                <a:solidFill>
                  <a:schemeClr val="accent5"/>
                </a:solidFill>
              </a:rPr>
              <a:t>2020/2021 учебный год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921722"/>
            <a:ext cx="6172200" cy="4756606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019" y="2201138"/>
            <a:ext cx="3932237" cy="3744686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sz="2100" dirty="0" smtClean="0"/>
              <a:t>Соответствие средств обучения и воспитания требованиям модели цифровой образовательной среды, соответствие информационно-телекоммуникационной инфраструктуры </a:t>
            </a:r>
          </a:p>
          <a:p>
            <a:pPr algn="ctr"/>
            <a:r>
              <a:rPr lang="ru-RU" sz="2100" dirty="0" smtClean="0"/>
              <a:t>МАОУ «Школы № 30» методическим рекомендациям </a:t>
            </a:r>
          </a:p>
          <a:p>
            <a:pPr algn="ctr"/>
            <a:r>
              <a:rPr lang="ru-RU" sz="2100" dirty="0" smtClean="0"/>
              <a:t>Министерства Просвещения</a:t>
            </a:r>
            <a:endParaRPr lang="ru-RU" sz="2100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 rot="21227985">
            <a:off x="258563" y="1164298"/>
            <a:ext cx="4541559" cy="9150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Показатель № </a:t>
            </a:r>
            <a:r>
              <a:rPr lang="ru-RU" dirty="0" smtClean="0"/>
              <a:t>1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="" xmlns:a16="http://schemas.microsoft.com/office/drawing/2014/main" id="{D83D9E27-1AC3-4FB1-9CE1-A4C5BB26F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606501"/>
              </p:ext>
            </p:extLst>
          </p:nvPr>
        </p:nvGraphicFramePr>
        <p:xfrm>
          <a:off x="5180013" y="1341119"/>
          <a:ext cx="6565612" cy="3735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8889">
                  <a:extLst>
                    <a:ext uri="{9D8B030D-6E8A-4147-A177-3AD203B41FA5}">
                      <a16:colId xmlns="" xmlns:a16="http://schemas.microsoft.com/office/drawing/2014/main" val="1078058074"/>
                    </a:ext>
                  </a:extLst>
                </a:gridCol>
                <a:gridCol w="2004192">
                  <a:extLst>
                    <a:ext uri="{9D8B030D-6E8A-4147-A177-3AD203B41FA5}">
                      <a16:colId xmlns="" xmlns:a16="http://schemas.microsoft.com/office/drawing/2014/main" val="3420017166"/>
                    </a:ext>
                  </a:extLst>
                </a:gridCol>
                <a:gridCol w="1682531">
                  <a:extLst>
                    <a:ext uri="{9D8B030D-6E8A-4147-A177-3AD203B41FA5}">
                      <a16:colId xmlns="" xmlns:a16="http://schemas.microsoft.com/office/drawing/2014/main" val="3617295776"/>
                    </a:ext>
                  </a:extLst>
                </a:gridCol>
              </a:tblGrid>
              <a:tr h="595283">
                <a:tc>
                  <a:txBody>
                    <a:bodyPr/>
                    <a:lstStyle/>
                    <a:p>
                      <a:pPr algn="ctr" rtl="0"/>
                      <a:r>
                        <a:rPr lang="ru-RU" sz="2000" b="1" noProof="0" dirty="0" smtClean="0">
                          <a:latin typeface="+mj-lt"/>
                        </a:rPr>
                        <a:t>Наименование</a:t>
                      </a:r>
                      <a:endParaRPr lang="ru-RU" sz="2000" b="1" noProof="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Модель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Количество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92013" marR="9201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02420211"/>
                  </a:ext>
                </a:extLst>
              </a:tr>
              <a:tr h="14908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Интерактивные</a:t>
                      </a:r>
                      <a:r>
                        <a:rPr lang="ru-RU" sz="1800" baseline="0" dirty="0" smtClean="0">
                          <a:latin typeface="+mj-lt"/>
                        </a:rPr>
                        <a:t> доски</a:t>
                      </a:r>
                      <a:r>
                        <a:rPr lang="en-US" sz="1800" baseline="0" dirty="0" smtClean="0">
                          <a:latin typeface="+mj-lt"/>
                        </a:rPr>
                        <a:t> </a:t>
                      </a:r>
                      <a:r>
                        <a:rPr lang="ru-RU" sz="1800" baseline="0" dirty="0" smtClean="0">
                          <a:latin typeface="+mj-lt"/>
                        </a:rPr>
                        <a:t>в составе интерактивного комплекса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+mj-lt"/>
                        </a:rPr>
                        <a:t>SmartBoard</a:t>
                      </a:r>
                      <a:r>
                        <a:rPr lang="en-US" sz="1800" baseline="0" dirty="0" smtClean="0">
                          <a:latin typeface="+mj-lt"/>
                        </a:rPr>
                        <a:t> 600</a:t>
                      </a:r>
                    </a:p>
                    <a:p>
                      <a:pPr algn="ctr"/>
                      <a:r>
                        <a:rPr lang="en-US" sz="1800" baseline="0" dirty="0" err="1" smtClean="0">
                          <a:latin typeface="+mj-lt"/>
                        </a:rPr>
                        <a:t>SmartBoard</a:t>
                      </a:r>
                      <a:r>
                        <a:rPr lang="en-US" sz="1800" baseline="0" dirty="0" smtClean="0">
                          <a:latin typeface="+mj-lt"/>
                        </a:rPr>
                        <a:t> 400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10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2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59479917"/>
                  </a:ext>
                </a:extLst>
              </a:tr>
              <a:tr h="164982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+mj-lt"/>
                        </a:rPr>
                        <a:t>МФУ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Brother</a:t>
                      </a:r>
                      <a:r>
                        <a:rPr lang="en-US" sz="1800" baseline="0" dirty="0" smtClean="0">
                          <a:latin typeface="+mj-lt"/>
                        </a:rPr>
                        <a:t> DCP-1510 R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Brother</a:t>
                      </a:r>
                      <a:r>
                        <a:rPr lang="en-US" sz="1800" baseline="0" dirty="0" smtClean="0">
                          <a:latin typeface="+mj-lt"/>
                        </a:rPr>
                        <a:t> DCP-7057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1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+mj-lt"/>
                        </a:rPr>
                        <a:t>1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02921562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064" y="40794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4241" y="4246385"/>
            <a:ext cx="6355861" cy="137447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Тип связи: 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оптоволокно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Скорость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соединения: 100 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Мбит/с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Провайдер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: АО «ЭР-Телеком Холдинг» (</a:t>
            </a:r>
            <a:r>
              <a:rPr lang="ru-RU" sz="1800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Дом.ру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Договор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на предоставление услуг связи №100610008420318/1</a:t>
            </a:r>
          </a:p>
          <a:p>
            <a:pPr marL="0" indent="0">
              <a:buNone/>
            </a:pPr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7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2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279631" y="1010082"/>
            <a:ext cx="5202936" cy="76339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+mj-lt"/>
              </a:rPr>
              <a:t>Подключение </a:t>
            </a:r>
            <a:r>
              <a:rPr lang="ru-RU" sz="2400" dirty="0">
                <a:latin typeface="+mj-lt"/>
              </a:rPr>
              <a:t>к </a:t>
            </a:r>
            <a:r>
              <a:rPr lang="ru-RU" sz="2400" dirty="0" smtClean="0">
                <a:latin typeface="+mj-lt"/>
              </a:rPr>
              <a:t>Интернет</a:t>
            </a:r>
            <a:endParaRPr lang="ru-RU" sz="2400" dirty="0">
              <a:latin typeface="+mj-lt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796" y="1980404"/>
            <a:ext cx="9693204" cy="22261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506" y="40794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6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48048" y="3030583"/>
            <a:ext cx="4537164" cy="2590273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Каждый учитель имеет доступ к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системе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РИС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«Образование»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и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в сеть Интернет с ограничениями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контент-фильтрации;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В школе создана единая сеть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8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3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408420" y="418011"/>
            <a:ext cx="5202936" cy="9607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j-lt"/>
              </a:rPr>
              <a:t>Доступ к сети Интернет </a:t>
            </a:r>
          </a:p>
          <a:p>
            <a:pPr algn="ctr"/>
            <a:r>
              <a:rPr lang="ru-RU" sz="2400" dirty="0" smtClean="0">
                <a:latin typeface="+mj-lt"/>
              </a:rPr>
              <a:t>персональных компьютеров</a:t>
            </a:r>
            <a:endParaRPr lang="ru-RU" sz="24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960" y="1743256"/>
            <a:ext cx="5569625" cy="383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48048" y="3030583"/>
            <a:ext cx="4537164" cy="2590273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Общее количество ПК в ОУ: </a:t>
            </a:r>
            <a:r>
              <a:rPr lang="ru-RU" sz="2000" dirty="0" smtClean="0">
                <a:latin typeface="+mj-lt"/>
              </a:rPr>
              <a:t>140;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С возможностью выхода в Интернет: </a:t>
            </a:r>
            <a:r>
              <a:rPr lang="ru-RU" sz="2000" dirty="0" smtClean="0">
                <a:latin typeface="+mj-lt"/>
              </a:rPr>
              <a:t>140;</a:t>
            </a:r>
            <a:endParaRPr lang="ru-RU" sz="200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Контент-фильтрация: Централизованная на базе Интернет Контроль </a:t>
            </a:r>
            <a:r>
              <a:rPr lang="ru-RU" sz="2000" dirty="0" smtClean="0">
                <a:latin typeface="+mj-lt"/>
              </a:rPr>
              <a:t>Сервера </a:t>
            </a:r>
            <a:r>
              <a:rPr lang="ru-RU" sz="2000" dirty="0">
                <a:latin typeface="+mj-lt"/>
              </a:rPr>
              <a:t>(ИКС) </a:t>
            </a:r>
            <a:r>
              <a:rPr lang="en-US" sz="2000" dirty="0">
                <a:latin typeface="+mj-lt"/>
                <a:hlinkClick r:id="rId2"/>
              </a:rPr>
              <a:t>http://xserver.a-real.ru/</a:t>
            </a:r>
            <a:r>
              <a:rPr lang="ru-RU" sz="2000" dirty="0">
                <a:latin typeface="+mj-lt"/>
              </a:rPr>
              <a:t> </a:t>
            </a:r>
          </a:p>
          <a:p>
            <a:pPr marL="0" indent="0" algn="ctr">
              <a:buNone/>
            </a:pPr>
            <a:endParaRPr lang="ru-RU" sz="2000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9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3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408420" y="418011"/>
            <a:ext cx="5202936" cy="9607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j-lt"/>
              </a:rPr>
              <a:t>Доступ к сети Интернет </a:t>
            </a:r>
          </a:p>
          <a:p>
            <a:pPr algn="ctr"/>
            <a:r>
              <a:rPr lang="ru-RU" sz="2400" dirty="0" smtClean="0">
                <a:latin typeface="+mj-lt"/>
              </a:rPr>
              <a:t>персональных компьютеров</a:t>
            </a:r>
            <a:endParaRPr lang="ru-RU" sz="24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half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08" y="2138012"/>
            <a:ext cx="6099592" cy="31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48048" y="3030583"/>
            <a:ext cx="4728752" cy="2590273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Регулярное обновление  содержания </a:t>
            </a:r>
            <a:r>
              <a:rPr lang="ru-RU" sz="2000" dirty="0" smtClean="0">
                <a:latin typeface="+mj-lt"/>
              </a:rPr>
              <a:t>сайта;</a:t>
            </a:r>
            <a:endParaRPr lang="ru-RU" sz="200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Размещение новостей и событий из жизни школы в социальных сетях (ВК, </a:t>
            </a:r>
            <a:r>
              <a:rPr lang="en-US" sz="2000" dirty="0">
                <a:latin typeface="+mj-lt"/>
              </a:rPr>
              <a:t>Facebook, Instagram</a:t>
            </a:r>
            <a:r>
              <a:rPr lang="en-US" sz="2000" dirty="0" smtClean="0">
                <a:latin typeface="+mj-lt"/>
              </a:rPr>
              <a:t>)</a:t>
            </a:r>
            <a:r>
              <a:rPr lang="ru-RU" sz="2000" dirty="0" smtClean="0">
                <a:latin typeface="+mj-lt"/>
              </a:rPr>
              <a:t>;</a:t>
            </a:r>
            <a:endParaRPr lang="ru-RU" sz="200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Отдельный раздел посвящен </a:t>
            </a:r>
            <a:r>
              <a:rPr lang="ru-RU" sz="2000" dirty="0" smtClean="0">
                <a:latin typeface="+mj-lt"/>
              </a:rPr>
              <a:t>ШЦТ</a:t>
            </a:r>
            <a:endParaRPr lang="ru-RU" sz="2000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10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4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408420" y="418011"/>
            <a:ext cx="5202936" cy="9607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j-lt"/>
              </a:rPr>
              <a:t>Сопровождение </a:t>
            </a:r>
            <a:r>
              <a:rPr lang="ru-RU" sz="2400" dirty="0">
                <a:latin typeface="+mj-lt"/>
              </a:rPr>
              <a:t>сайта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9" r="798"/>
          <a:stretch/>
        </p:blipFill>
        <p:spPr>
          <a:xfrm>
            <a:off x="5656701" y="1854926"/>
            <a:ext cx="6149299" cy="3333068"/>
          </a:xfrm>
        </p:spPr>
      </p:pic>
    </p:spTree>
    <p:extLst>
      <p:ext uri="{BB962C8B-B14F-4D97-AF65-F5344CB8AC3E}">
        <p14:creationId xmlns:p14="http://schemas.microsoft.com/office/powerpoint/2010/main" val="353973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3690" y="2673531"/>
            <a:ext cx="2661430" cy="2407393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Регулярное обновление  содержания </a:t>
            </a:r>
            <a:r>
              <a:rPr lang="ru-RU" sz="2000" dirty="0" smtClean="0">
                <a:latin typeface="+mj-lt"/>
              </a:rPr>
              <a:t>сайта;</a:t>
            </a:r>
            <a:endParaRPr lang="ru-RU" sz="2000" dirty="0"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2000" dirty="0">
                <a:latin typeface="+mj-lt"/>
              </a:rPr>
              <a:t>Размещение уроков для дистанционного образования и событий из школьной </a:t>
            </a:r>
            <a:r>
              <a:rPr lang="ru-RU" sz="2000" dirty="0" smtClean="0">
                <a:latin typeface="+mj-lt"/>
              </a:rPr>
              <a:t>жизни</a:t>
            </a:r>
            <a:endParaRPr lang="ru-RU" sz="2000" dirty="0">
              <a:latin typeface="+mj-lt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11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4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408420" y="418011"/>
            <a:ext cx="5202936" cy="9607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+mj-lt"/>
              </a:rPr>
              <a:t>Сопровождение сайта Дистанционного образования</a:t>
            </a:r>
            <a:endParaRPr lang="ru-RU" sz="240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127" y="2148685"/>
            <a:ext cx="3709383" cy="2268055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26" y="1511983"/>
            <a:ext cx="4545874" cy="25570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182" y="4506793"/>
            <a:ext cx="4007023" cy="225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3689" y="3082834"/>
            <a:ext cx="4115761" cy="2159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+mj-lt"/>
              </a:rPr>
              <a:t>Наши педагоги и учащиеся регулярно принимают участие в «Уроках Цифры» достигая 100% </a:t>
            </a:r>
            <a:r>
              <a:rPr lang="ru-RU" sz="2000" dirty="0" smtClean="0">
                <a:latin typeface="+mj-lt"/>
              </a:rPr>
              <a:t>отметки</a:t>
            </a:r>
          </a:p>
          <a:p>
            <a:pPr marL="0" indent="0">
              <a:buNone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12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5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108852" y="420566"/>
            <a:ext cx="5376019" cy="960796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+mj-lt"/>
              </a:rPr>
              <a:t>Участие</a:t>
            </a:r>
            <a:r>
              <a:rPr lang="en-US" sz="2400" dirty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в </a:t>
            </a:r>
            <a:br>
              <a:rPr lang="ru-RU" sz="2400" dirty="0">
                <a:latin typeface="+mj-lt"/>
              </a:rPr>
            </a:br>
            <a:r>
              <a:rPr lang="ru-RU" sz="2400" dirty="0">
                <a:latin typeface="+mj-lt"/>
              </a:rPr>
              <a:t>«Уроках Цифры»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7" name="Объект 16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360" y="2024407"/>
            <a:ext cx="6195241" cy="3484823"/>
          </a:xfrm>
        </p:spPr>
      </p:pic>
    </p:spTree>
    <p:extLst>
      <p:ext uri="{BB962C8B-B14F-4D97-AF65-F5344CB8AC3E}">
        <p14:creationId xmlns:p14="http://schemas.microsoft.com/office/powerpoint/2010/main" val="254065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3689" y="2778034"/>
            <a:ext cx="4115761" cy="246452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1800" dirty="0">
                <a:latin typeface="+mj-lt"/>
              </a:rPr>
              <a:t>Наши педагоги </a:t>
            </a:r>
            <a:r>
              <a:rPr lang="ru-RU" sz="1800" dirty="0" smtClean="0">
                <a:latin typeface="+mj-lt"/>
              </a:rPr>
              <a:t>принимают </a:t>
            </a:r>
            <a:r>
              <a:rPr lang="ru-RU" sz="1800" dirty="0">
                <a:latin typeface="+mj-lt"/>
              </a:rPr>
              <a:t>активное участие в развитии профессионального мастерства. Используются различные платформы для педагогического роста и развития, такие как: «Школа цифрового века «Первое </a:t>
            </a:r>
            <a:r>
              <a:rPr lang="ru-RU" sz="1800" dirty="0" smtClean="0">
                <a:latin typeface="+mj-lt"/>
              </a:rPr>
              <a:t>Сентября»», </a:t>
            </a:r>
            <a:r>
              <a:rPr lang="ru-RU" sz="1800" dirty="0" smtClean="0">
                <a:latin typeface="+mj-lt"/>
              </a:rPr>
              <a:t>Школьная лига РОСНАНО, </a:t>
            </a:r>
            <a:r>
              <a:rPr lang="ru-RU" sz="1800" dirty="0" err="1" smtClean="0">
                <a:latin typeface="+mj-lt"/>
              </a:rPr>
              <a:t>Инфоурок</a:t>
            </a:r>
            <a:r>
              <a:rPr lang="ru-RU" sz="1800" dirty="0">
                <a:latin typeface="+mj-lt"/>
              </a:rPr>
              <a:t>, </a:t>
            </a:r>
            <a:r>
              <a:rPr lang="en-US" sz="1800" dirty="0">
                <a:latin typeface="+mj-lt"/>
              </a:rPr>
              <a:t>Pedsovet.org, </a:t>
            </a:r>
            <a:r>
              <a:rPr lang="en-US" sz="1800" dirty="0" err="1">
                <a:latin typeface="+mj-lt"/>
              </a:rPr>
              <a:t>Lecta</a:t>
            </a:r>
            <a:r>
              <a:rPr lang="en-US" sz="1800" dirty="0">
                <a:latin typeface="+mj-lt"/>
              </a:rPr>
              <a:t>,</a:t>
            </a:r>
            <a:r>
              <a:rPr lang="ru-RU" sz="1800" dirty="0">
                <a:latin typeface="+mj-lt"/>
              </a:rPr>
              <a:t> </a:t>
            </a:r>
            <a:r>
              <a:rPr lang="en-US" sz="1800" dirty="0">
                <a:latin typeface="+mj-lt"/>
              </a:rPr>
              <a:t>Uchi.ru </a:t>
            </a:r>
            <a:r>
              <a:rPr lang="ru-RU" sz="1800" dirty="0">
                <a:latin typeface="+mj-lt"/>
              </a:rPr>
              <a:t>и другие </a:t>
            </a:r>
            <a:r>
              <a:rPr lang="ru-RU" sz="1800" dirty="0" smtClean="0">
                <a:latin typeface="+mj-lt"/>
              </a:rPr>
              <a:t>платформы</a:t>
            </a:r>
            <a:endParaRPr lang="ru-RU" sz="1800" dirty="0">
              <a:latin typeface="+mj-lt"/>
            </a:endParaRPr>
          </a:p>
          <a:p>
            <a:pPr marL="0" indent="0">
              <a:buNone/>
            </a:pPr>
            <a:endParaRPr lang="ru-RU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13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10084" y="860116"/>
            <a:ext cx="4558736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6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108852" y="420566"/>
            <a:ext cx="5376019" cy="960796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atin typeface="+mj-lt"/>
              </a:rPr>
              <a:t>Обеспечение педагогических работников возможностями для дистанционного развития профессионального мастерства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212844"/>
              </p:ext>
            </p:extLst>
          </p:nvPr>
        </p:nvGraphicFramePr>
        <p:xfrm>
          <a:off x="7264459" y="1394425"/>
          <a:ext cx="2635583" cy="3729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4" imgW="4533723" imgH="6415677" progId="AcroExch.Document.DC">
                  <p:embed/>
                </p:oleObj>
              </mc:Choice>
              <mc:Fallback>
                <p:oleObj name="Acrobat Document" r:id="rId4" imgW="4533723" imgH="641567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64459" y="1394425"/>
                        <a:ext cx="2635583" cy="3729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 descr="C:\Users\it\Downloads\WhatsApp Image 2020-06-08 at 16.53.46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146" y="4550310"/>
            <a:ext cx="1521194" cy="215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it\Downloads\0001 (2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523" y="4481736"/>
            <a:ext cx="168059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451" y="1569939"/>
            <a:ext cx="1900097" cy="26844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338" y="5209325"/>
            <a:ext cx="2213823" cy="15644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7812" y="1532424"/>
            <a:ext cx="1956011" cy="27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5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3689" y="3082834"/>
            <a:ext cx="4115761" cy="2159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>
                <a:latin typeface="+mj-lt"/>
              </a:rPr>
              <a:t>В </a:t>
            </a:r>
            <a:r>
              <a:rPr lang="ru-RU" sz="2000" dirty="0" smtClean="0">
                <a:latin typeface="+mj-lt"/>
              </a:rPr>
              <a:t>МАОУ «Школа № 30» не ведется классический «бумажный» журнал, </a:t>
            </a:r>
            <a:r>
              <a:rPr lang="ru-RU" sz="2000" dirty="0">
                <a:latin typeface="+mj-lt"/>
              </a:rPr>
              <a:t>вместо него </a:t>
            </a:r>
            <a:r>
              <a:rPr lang="ru-RU" sz="2000" dirty="0" smtClean="0">
                <a:latin typeface="+mj-lt"/>
              </a:rPr>
              <a:t>применяется  электронный журнал </a:t>
            </a:r>
            <a:r>
              <a:rPr lang="ru-RU" sz="2000" dirty="0">
                <a:latin typeface="+mj-lt"/>
              </a:rPr>
              <a:t>и </a:t>
            </a:r>
            <a:r>
              <a:rPr lang="ru-RU" sz="2000" dirty="0" smtClean="0">
                <a:latin typeface="+mj-lt"/>
              </a:rPr>
              <a:t>дневник </a:t>
            </a:r>
            <a:r>
              <a:rPr lang="ru-RU" sz="2000" dirty="0">
                <a:latin typeface="+mj-lt"/>
              </a:rPr>
              <a:t>на </a:t>
            </a:r>
            <a:r>
              <a:rPr lang="ru-RU" sz="2000" dirty="0" smtClean="0">
                <a:latin typeface="+mj-lt"/>
              </a:rPr>
              <a:t>платформе</a:t>
            </a:r>
          </a:p>
          <a:p>
            <a:pPr marL="0" indent="0" algn="ctr">
              <a:buNone/>
            </a:pPr>
            <a:r>
              <a:rPr lang="ru-RU" sz="2000" dirty="0">
                <a:latin typeface="+mj-lt"/>
              </a:rPr>
              <a:t>РИС «Образование</a:t>
            </a:r>
            <a:r>
              <a:rPr lang="ru-RU" sz="2000" dirty="0" smtClean="0">
                <a:latin typeface="+mj-lt"/>
              </a:rPr>
              <a:t>»</a:t>
            </a:r>
            <a:endParaRPr lang="ru-RU" sz="2000" dirty="0" smtClean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14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187534" y="871779"/>
            <a:ext cx="4781897" cy="10424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Показатель № 7-8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878286" y="420566"/>
            <a:ext cx="5606585" cy="960796"/>
          </a:xfrm>
        </p:spPr>
        <p:txBody>
          <a:bodyPr>
            <a:noAutofit/>
          </a:bodyPr>
          <a:lstStyle/>
          <a:p>
            <a:pPr algn="ctr"/>
            <a:r>
              <a:rPr lang="ru-RU" sz="2400" b="0" dirty="0" smtClean="0">
                <a:latin typeface="+mj-lt"/>
              </a:rPr>
              <a:t>Ведение </a:t>
            </a:r>
            <a:r>
              <a:rPr lang="ru-RU" sz="2400" b="0" dirty="0">
                <a:latin typeface="+mj-lt"/>
              </a:rPr>
              <a:t>электронного </a:t>
            </a:r>
            <a:endParaRPr lang="ru-RU" sz="2400" b="0" dirty="0" smtClean="0">
              <a:latin typeface="+mj-lt"/>
            </a:endParaRPr>
          </a:p>
          <a:p>
            <a:pPr algn="ctr"/>
            <a:r>
              <a:rPr lang="ru-RU" sz="2400" b="0" dirty="0" smtClean="0">
                <a:latin typeface="+mj-lt"/>
              </a:rPr>
              <a:t>журнала и </a:t>
            </a:r>
            <a:r>
              <a:rPr lang="ru-RU" sz="2400" b="0" dirty="0">
                <a:latin typeface="+mj-lt"/>
              </a:rPr>
              <a:t>дневника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117" y="2055222"/>
            <a:ext cx="6117657" cy="33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3689" y="3082834"/>
            <a:ext cx="4115761" cy="2159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При осуществлении образовательной деятельности в период дистанционного обучения педагоги школы активно использовали ресурсы «Российской электронной школы»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02813" y="5945823"/>
            <a:ext cx="2639323" cy="365125"/>
          </a:xfrm>
        </p:spPr>
        <p:txBody>
          <a:bodyPr/>
          <a:lstStyle/>
          <a:p>
            <a:pPr rtl="0"/>
            <a:r>
              <a:rPr lang="ru-RU" noProof="0" dirty="0" smtClean="0"/>
              <a:t>2020/2021 учебный год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15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187534" y="871779"/>
            <a:ext cx="4781897" cy="104249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 № 9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878286" y="420566"/>
            <a:ext cx="5606585" cy="96079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+mj-lt"/>
              </a:rPr>
              <a:t>Использование информационно-образовательной среды «Российская электронная школа»</a:t>
            </a:r>
            <a:endParaRPr lang="ru-RU" sz="2400" b="0" dirty="0">
              <a:latin typeface="+mj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180" y="1565562"/>
            <a:ext cx="4109155" cy="23114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707" y="3965368"/>
            <a:ext cx="2895742" cy="279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58239" y="5945824"/>
            <a:ext cx="2699657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16</a:t>
            </a:fld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2867161"/>
          </a:xfrm>
        </p:spPr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solidFill>
                  <a:prstClr val="black"/>
                </a:solidFill>
                <a:latin typeface="+mj-lt"/>
              </a:rPr>
              <a:t>Рабочие места для обучения </a:t>
            </a:r>
            <a:r>
              <a:rPr lang="ru-RU" sz="1800" dirty="0" smtClean="0">
                <a:solidFill>
                  <a:prstClr val="black"/>
                </a:solidFill>
                <a:latin typeface="+mj-lt"/>
              </a:rPr>
              <a:t>детей вне </a:t>
            </a:r>
            <a:r>
              <a:rPr lang="ru-RU" sz="1800" dirty="0">
                <a:solidFill>
                  <a:prstClr val="black"/>
                </a:solidFill>
                <a:latin typeface="+mj-lt"/>
              </a:rPr>
              <a:t>школы, а так же детей с ОВЗ предусмотрены в библиотеке ОУ в количестве 2 штук</a:t>
            </a:r>
            <a:r>
              <a:rPr lang="ru-RU" sz="1800" dirty="0" smtClean="0">
                <a:solidFill>
                  <a:prstClr val="black"/>
                </a:solidFill>
                <a:latin typeface="+mj-lt"/>
              </a:rPr>
              <a:t>, также </a:t>
            </a:r>
            <a:r>
              <a:rPr lang="ru-RU" sz="1800" dirty="0">
                <a:solidFill>
                  <a:prstClr val="black"/>
                </a:solidFill>
                <a:latin typeface="+mj-lt"/>
              </a:rPr>
              <a:t>могут быть использованы ПК в кабинетах информатики согласно </a:t>
            </a:r>
            <a:r>
              <a:rPr lang="ru-RU" sz="1800" dirty="0" smtClean="0">
                <a:solidFill>
                  <a:prstClr val="black"/>
                </a:solidFill>
                <a:latin typeface="+mj-lt"/>
              </a:rPr>
              <a:t>графику </a:t>
            </a:r>
            <a:r>
              <a:rPr lang="ru-RU" sz="1800" dirty="0">
                <a:solidFill>
                  <a:prstClr val="black"/>
                </a:solidFill>
                <a:latin typeface="+mj-lt"/>
              </a:rPr>
              <a:t>работы кабинетов.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43583" y="3004458"/>
            <a:ext cx="4214676" cy="1759132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+mj-lt"/>
              </a:rPr>
              <a:t>Наличие нескольких рабочих мест для обучения детей, находящихся вне школы, а также детей с ОВЗ 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21227985">
            <a:off x="231788" y="739396"/>
            <a:ext cx="4838267" cy="1325563"/>
          </a:xfrm>
        </p:spPr>
        <p:txBody>
          <a:bodyPr>
            <a:normAutofit/>
          </a:bodyPr>
          <a:lstStyle/>
          <a:p>
            <a:r>
              <a:rPr lang="ru-RU" sz="3600" dirty="0"/>
              <a:t>Показатель № </a:t>
            </a:r>
            <a:r>
              <a:rPr lang="ru-RU" sz="3600" dirty="0" smtClean="0"/>
              <a:t>10</a:t>
            </a:r>
            <a:endParaRPr lang="ru-RU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592" y="2927669"/>
            <a:ext cx="4511040" cy="338328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942" y="130946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3248025"/>
            <a:ext cx="5603477" cy="2311872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Проведено </a:t>
            </a:r>
            <a:r>
              <a:rPr lang="ru-RU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14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онлайн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- трансляций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мероприятий;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Организован доступ к просмотру мероприятий в записи на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YouTube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канале школы:</a:t>
            </a:r>
            <a:r>
              <a:rPr lang="en-US" dirty="0">
                <a:latin typeface="+mj-lt"/>
                <a:hlinkClick r:id="rId2"/>
              </a:rPr>
              <a:t>https://www.youtube.com/channel/UCT9oe_E8KXMKkzhLAeH_2ZQ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Отдельная страница на сайте школы: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+mj-lt"/>
                <a:hlinkClick r:id="rId3"/>
              </a:rPr>
              <a:t>http://school30.roovr.ru/shkolnaya-zhizn/shkola-tsifrovyh-tehnologiy/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89602" y="5945824"/>
            <a:ext cx="2639323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17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51133" y="869201"/>
            <a:ext cx="4303770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11</a:t>
            </a:r>
            <a:endParaRPr lang="ru-RU" sz="32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92" y="2171809"/>
            <a:ext cx="5402879" cy="3039120"/>
          </a:xfrm>
        </p:spPr>
      </p:pic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960806" y="444138"/>
            <a:ext cx="5319967" cy="992776"/>
          </a:xfrm>
        </p:spPr>
        <p:txBody>
          <a:bodyPr/>
          <a:lstStyle/>
          <a:p>
            <a:pPr algn="ctr"/>
            <a:r>
              <a:rPr lang="ru-RU" sz="2800" dirty="0">
                <a:latin typeface="+mj-lt"/>
              </a:rPr>
              <a:t>Трансляции </a:t>
            </a:r>
            <a:r>
              <a:rPr lang="ru-RU" sz="2800" dirty="0" smtClean="0">
                <a:latin typeface="+mj-lt"/>
              </a:rPr>
              <a:t>мероприятий</a:t>
            </a:r>
            <a:endParaRPr lang="ru-RU" sz="2800" dirty="0"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89602" y="5945824"/>
            <a:ext cx="2639323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18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51133" y="869201"/>
            <a:ext cx="4303770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11</a:t>
            </a:r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960806" y="444138"/>
            <a:ext cx="5319967" cy="992776"/>
          </a:xfrm>
        </p:spPr>
        <p:txBody>
          <a:bodyPr/>
          <a:lstStyle/>
          <a:p>
            <a:pPr algn="ctr"/>
            <a:r>
              <a:rPr lang="ru-RU" sz="2800" dirty="0">
                <a:latin typeface="+mj-lt"/>
              </a:rPr>
              <a:t>Трансляции </a:t>
            </a:r>
            <a:r>
              <a:rPr lang="ru-RU" sz="2800" dirty="0" smtClean="0">
                <a:latin typeface="+mj-lt"/>
              </a:rPr>
              <a:t>мероприятий: уроки и классные часы</a:t>
            </a:r>
            <a:endParaRPr lang="ru-RU" sz="2800" dirty="0"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half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5" y="2893877"/>
            <a:ext cx="4109155" cy="2311400"/>
          </a:xfrm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0" y="2351314"/>
            <a:ext cx="4601991" cy="23171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+mj-lt"/>
              </a:rPr>
              <a:t>Урок математики в 5 классе «Умножение натуральных чисел и их свойства»</a:t>
            </a:r>
            <a:endParaRPr lang="ru-RU" dirty="0"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6" r="13269"/>
          <a:stretch/>
        </p:blipFill>
        <p:spPr>
          <a:xfrm>
            <a:off x="4601991" y="3820721"/>
            <a:ext cx="3384777" cy="2098812"/>
          </a:xfrm>
          <a:prstGeom prst="rect">
            <a:avLst/>
          </a:prstGeom>
        </p:spPr>
      </p:pic>
      <p:sp>
        <p:nvSpPr>
          <p:cNvPr id="14" name="Объект 7"/>
          <p:cNvSpPr txBox="1">
            <a:spLocks/>
          </p:cNvSpPr>
          <p:nvPr/>
        </p:nvSpPr>
        <p:spPr>
          <a:xfrm>
            <a:off x="4363840" y="6005105"/>
            <a:ext cx="3622928" cy="938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+mj-lt"/>
              </a:rPr>
              <a:t>Урок экономики в 10 классе «Создание проекта бизнес-модели»</a:t>
            </a:r>
            <a:endParaRPr lang="ru-RU" dirty="0">
              <a:latin typeface="+mj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t="-1028" r="13863" b="1"/>
          <a:stretch/>
        </p:blipFill>
        <p:spPr>
          <a:xfrm>
            <a:off x="8142289" y="1480134"/>
            <a:ext cx="3663711" cy="2417111"/>
          </a:xfrm>
          <a:prstGeom prst="rect">
            <a:avLst/>
          </a:prstGeom>
        </p:spPr>
      </p:pic>
      <p:sp>
        <p:nvSpPr>
          <p:cNvPr id="17" name="Объект 7"/>
          <p:cNvSpPr txBox="1">
            <a:spLocks/>
          </p:cNvSpPr>
          <p:nvPr/>
        </p:nvSpPr>
        <p:spPr>
          <a:xfrm>
            <a:off x="7889755" y="3982817"/>
            <a:ext cx="4601991" cy="938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 smtClean="0">
                <a:latin typeface="+mj-lt"/>
              </a:rPr>
              <a:t>Классный час в 3 «Г» классе                   «Что значит быть «толерантным»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86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89602" y="5945824"/>
            <a:ext cx="2639323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19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51133" y="869201"/>
            <a:ext cx="4303770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11</a:t>
            </a:r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960806" y="444138"/>
            <a:ext cx="5319967" cy="992776"/>
          </a:xfrm>
        </p:spPr>
        <p:txBody>
          <a:bodyPr/>
          <a:lstStyle/>
          <a:p>
            <a:pPr algn="ctr"/>
            <a:r>
              <a:rPr lang="ru-RU" sz="2800" dirty="0">
                <a:latin typeface="+mj-lt"/>
              </a:rPr>
              <a:t>Трансляции </a:t>
            </a:r>
            <a:r>
              <a:rPr lang="ru-RU" sz="2800" dirty="0" smtClean="0">
                <a:latin typeface="+mj-lt"/>
              </a:rPr>
              <a:t>мероприятий: Советы психолога</a:t>
            </a:r>
            <a:endParaRPr lang="ru-RU" sz="2800" dirty="0"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0" y="3429109"/>
            <a:ext cx="4601991" cy="1175658"/>
          </a:xfrm>
        </p:spPr>
        <p:txBody>
          <a:bodyPr anchor="ctr">
            <a:noAutofit/>
          </a:bodyPr>
          <a:lstStyle/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Проект: «Советы психолога»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В рамках проекта сотрудники нашей 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психологической службы рассказывают о различных 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психологических проблемах, 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способах и методах устранения, 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а </a:t>
            </a:r>
            <a:r>
              <a:rPr lang="ru-RU" dirty="0" smtClean="0">
                <a:latin typeface="+mj-lt"/>
              </a:rPr>
              <a:t>также </a:t>
            </a:r>
            <a:r>
              <a:rPr lang="ru-RU" dirty="0">
                <a:latin typeface="+mj-lt"/>
              </a:rPr>
              <a:t>способы выявления </a:t>
            </a:r>
          </a:p>
          <a:p>
            <a:pPr marL="457200" lvl="1" indent="0" algn="ctr">
              <a:lnSpc>
                <a:spcPct val="100000"/>
              </a:lnSpc>
              <a:buNone/>
            </a:pPr>
            <a:r>
              <a:rPr lang="ru-RU" dirty="0">
                <a:latin typeface="+mj-lt"/>
              </a:rPr>
              <a:t>кризисных </a:t>
            </a:r>
            <a:r>
              <a:rPr lang="ru-RU" dirty="0" smtClean="0">
                <a:latin typeface="+mj-lt"/>
              </a:rPr>
              <a:t>ситуаций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3" r="547" b="4659"/>
          <a:stretch/>
        </p:blipFill>
        <p:spPr>
          <a:xfrm>
            <a:off x="5155841" y="2029097"/>
            <a:ext cx="6217554" cy="32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6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89602" y="5945824"/>
            <a:ext cx="2639323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20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51133" y="869201"/>
            <a:ext cx="4303770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11</a:t>
            </a:r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5960806" y="444138"/>
            <a:ext cx="5319967" cy="99277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Школьное телевидение и трансляции общешкольных мероприятий</a:t>
            </a:r>
            <a:endParaRPr lang="ru-RU" sz="2800" dirty="0"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1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565" y="2372139"/>
            <a:ext cx="4739599" cy="305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C:\Users\User\Pictures\Screenshots\Снимок экрана (6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463" y="1575350"/>
            <a:ext cx="4378299" cy="246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Pictures\Screenshots\Снимок экрана (7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41462" y="4166247"/>
            <a:ext cx="4378300" cy="246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3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21</a:t>
            </a:fld>
            <a:endParaRPr lang="ru-RU" noProof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-360000">
            <a:off x="287524" y="871548"/>
            <a:ext cx="4512569" cy="1061509"/>
          </a:xfrm>
        </p:spPr>
        <p:txBody>
          <a:bodyPr>
            <a:normAutofit fontScale="90000"/>
          </a:bodyPr>
          <a:lstStyle/>
          <a:p>
            <a:r>
              <a:rPr lang="ru-RU" dirty="0"/>
              <a:t>Показатель № 11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48030" y="2163651"/>
            <a:ext cx="3759576" cy="3322749"/>
          </a:xfrm>
        </p:spPr>
        <p:txBody>
          <a:bodyPr>
            <a:noAutofit/>
          </a:bodyPr>
          <a:lstStyle/>
          <a:p>
            <a:pPr algn="ctr"/>
            <a:r>
              <a:rPr lang="ru-RU" sz="1600" dirty="0">
                <a:latin typeface="+mj-lt"/>
              </a:rPr>
              <a:t>26.05.2020г. директор  МАОУ «Школа №30» </a:t>
            </a:r>
            <a:r>
              <a:rPr lang="ru-RU" sz="1600" dirty="0" err="1">
                <a:latin typeface="+mj-lt"/>
              </a:rPr>
              <a:t>Кильченко</a:t>
            </a:r>
            <a:r>
              <a:rPr lang="ru-RU" sz="1600" dirty="0">
                <a:latin typeface="+mj-lt"/>
              </a:rPr>
              <a:t> Е.С., а также учителя </a:t>
            </a:r>
          </a:p>
          <a:p>
            <a:pPr algn="ctr"/>
            <a:r>
              <a:rPr lang="ru-RU" sz="1600" dirty="0" err="1">
                <a:latin typeface="+mj-lt"/>
              </a:rPr>
              <a:t>Мирецкая</a:t>
            </a:r>
            <a:r>
              <a:rPr lang="ru-RU" sz="1600" dirty="0">
                <a:latin typeface="+mj-lt"/>
              </a:rPr>
              <a:t> В.С. и </a:t>
            </a:r>
            <a:r>
              <a:rPr lang="ru-RU" sz="1600" dirty="0" err="1">
                <a:latin typeface="+mj-lt"/>
              </a:rPr>
              <a:t>Шамшина</a:t>
            </a:r>
            <a:r>
              <a:rPr lang="ru-RU" sz="1600" dirty="0">
                <a:latin typeface="+mj-lt"/>
              </a:rPr>
              <a:t> А.Н. приняли </a:t>
            </a:r>
            <a:r>
              <a:rPr lang="ru-RU" sz="1600" dirty="0" smtClean="0">
                <a:latin typeface="+mj-lt"/>
              </a:rPr>
              <a:t>участие в практическом онлайн - </a:t>
            </a:r>
            <a:r>
              <a:rPr lang="ru-RU" sz="1600" dirty="0" err="1" smtClean="0">
                <a:latin typeface="+mj-lt"/>
              </a:rPr>
              <a:t>вебинаре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по </a:t>
            </a:r>
            <a:r>
              <a:rPr lang="ru-RU" sz="1600" dirty="0">
                <a:latin typeface="+mj-lt"/>
              </a:rPr>
              <a:t>теме: </a:t>
            </a:r>
          </a:p>
          <a:p>
            <a:pPr algn="ctr"/>
            <a:r>
              <a:rPr lang="ru-RU" sz="1600" dirty="0" smtClean="0">
                <a:latin typeface="+mj-lt"/>
              </a:rPr>
              <a:t>«ДИСТАНЦИОННОЕ </a:t>
            </a:r>
            <a:r>
              <a:rPr lang="ru-RU" sz="1600" dirty="0">
                <a:latin typeface="+mj-lt"/>
              </a:rPr>
              <a:t>ОБРАЗОВАНИЕ: ПЕРСПЕКТИВЫ РАЗВИТИЯ. ОПЫТ </a:t>
            </a:r>
            <a:r>
              <a:rPr lang="ru-RU" sz="1600" dirty="0" smtClean="0">
                <a:latin typeface="+mj-lt"/>
              </a:rPr>
              <a:t>РОСТОВСКОЙ ОБЛАСТИ» </a:t>
            </a:r>
          </a:p>
          <a:p>
            <a:pPr algn="ctr"/>
            <a:r>
              <a:rPr lang="ru-RU" sz="1600" dirty="0" smtClean="0">
                <a:latin typeface="+mj-lt"/>
              </a:rPr>
              <a:t>(Россия</a:t>
            </a:r>
            <a:r>
              <a:rPr lang="ru-RU" sz="1600" dirty="0">
                <a:latin typeface="+mj-lt"/>
              </a:rPr>
              <a:t>, Ростовская область)  </a:t>
            </a:r>
          </a:p>
          <a:p>
            <a:endParaRPr lang="ru-RU" sz="1400" dirty="0">
              <a:latin typeface="+mj-lt"/>
            </a:endParaRPr>
          </a:p>
        </p:txBody>
      </p:sp>
      <p:sp>
        <p:nvSpPr>
          <p:cNvPr id="7" name="Текст 8"/>
          <p:cNvSpPr txBox="1">
            <a:spLocks/>
          </p:cNvSpPr>
          <p:nvPr/>
        </p:nvSpPr>
        <p:spPr>
          <a:xfrm>
            <a:off x="5960806" y="444138"/>
            <a:ext cx="5319967" cy="992776"/>
          </a:xfrm>
          <a:prstGeom prst="rect">
            <a:avLst/>
          </a:prstGeom>
          <a:solidFill>
            <a:srgbClr val="FF0000"/>
          </a:solidFill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+mj-lt"/>
              </a:rPr>
              <a:t>Обеспечение педагогов возможностями для планомерного </a:t>
            </a:r>
            <a:r>
              <a:rPr lang="ru-RU" dirty="0" err="1">
                <a:solidFill>
                  <a:schemeClr val="bg1"/>
                </a:solidFill>
                <a:latin typeface="+mj-lt"/>
              </a:rPr>
              <a:t>взаимообучения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 и трансляции педагогического опыта. Организация и проведение мероприятий в онлайн-режиме</a:t>
            </a:r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32133" y="5834130"/>
            <a:ext cx="2983044" cy="476819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8241"/>
            <a:ext cx="866457" cy="866457"/>
          </a:xfrm>
          <a:prstGeom prst="rect">
            <a:avLst/>
          </a:prstGeom>
        </p:spPr>
      </p:pic>
      <p:pic>
        <p:nvPicPr>
          <p:cNvPr id="10" name="Picture 2" descr="C:\Users\it\Downloads\WhatsApp Image 2020-06-08 at 16.53.52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1"/>
          <a:stretch/>
        </p:blipFill>
        <p:spPr bwMode="auto">
          <a:xfrm>
            <a:off x="6053070" y="1746717"/>
            <a:ext cx="4850712" cy="434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12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98904" y="5626418"/>
            <a:ext cx="2639323" cy="365125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22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451133" y="869201"/>
            <a:ext cx="4303770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12</a:t>
            </a:r>
            <a:endParaRPr lang="ru-RU" sz="32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5"/>
          </p:nvPr>
        </p:nvSpPr>
        <p:spPr>
          <a:xfrm>
            <a:off x="6040192" y="193183"/>
            <a:ext cx="5743977" cy="1725769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900" b="0" dirty="0">
                <a:latin typeface="+mj-lt"/>
              </a:rPr>
              <a:t>Обеспечение возможности построения индивидуального и личностного развития учащихся при ознакомлении с профессиональными компетенциями разных предметных областей. Участие в  мероприятиях социальных партнеров и мероприятиях по </a:t>
            </a:r>
            <a:r>
              <a:rPr lang="ru-RU" sz="4900" b="0" dirty="0" smtClean="0">
                <a:latin typeface="+mj-lt"/>
              </a:rPr>
              <a:t>профориентации</a:t>
            </a:r>
            <a:endParaRPr lang="ru-RU" sz="4900" b="0" dirty="0">
              <a:latin typeface="+mj-lt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2193838"/>
            <a:ext cx="3570820" cy="2794604"/>
          </a:xfrm>
          <a:prstGeom prst="rect">
            <a:avLst/>
          </a:prstGeom>
        </p:spPr>
      </p:pic>
      <p:pic>
        <p:nvPicPr>
          <p:cNvPr id="3074" name="Picture 2" descr="F:\ДИРЕКТОР\АВГУСТОВКА-2020\Математическое и естественнонаучное направление\30_Августовка_Ест. и матем. образование\Медколледж_СПИД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390" y="4513328"/>
            <a:ext cx="4114852" cy="231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ДИРЕКТОР\АВГУСТОВКА-2020\Математическое и естественнонаучное направление\30_Августовка_Ест. и матем. образование\проф класс дгту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521" y="4694857"/>
            <a:ext cx="2756451" cy="206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ДИРЕКТОР\АВГУСТОВКА-2020\Математическое и естественнонаучное направление\мгту га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421" y="2083828"/>
            <a:ext cx="3180611" cy="238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ДИРЕКТОР\АВГУСТОВКА-2020\Математическое и естественнонаучное направление\молодые профессионалы дона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811" y="2006133"/>
            <a:ext cx="3397873" cy="254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38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032739" y="2647949"/>
            <a:ext cx="4593600" cy="1563443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Наличие цифровой (электронной) </a:t>
            </a:r>
            <a:br>
              <a:rPr lang="ru-RU" sz="2000" dirty="0"/>
            </a:br>
            <a:r>
              <a:rPr lang="ru-RU" sz="2000" dirty="0"/>
              <a:t>библиотеки, обеспечивающей доступ к профессиональным базам данных, информационным, справочным и поисковым системам, а также иным информационным ресурсам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030139" y="4507605"/>
            <a:ext cx="4573338" cy="1052291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latin typeface="+mj-lt"/>
              </a:rPr>
              <a:t>Электронный каталог учета библиотечного фонда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88642" y="5692462"/>
            <a:ext cx="2794715" cy="618487"/>
          </a:xfrm>
        </p:spPr>
        <p:txBody>
          <a:bodyPr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C0CDE5-970C-4CC4-BF43-0DA127E73E82}" type="slidenum">
              <a:rPr lang="ru-RU" noProof="0" smtClean="0"/>
              <a:t>23</a:t>
            </a:fld>
            <a:endParaRPr lang="ru-RU" noProof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-360000">
            <a:off x="-16161" y="880493"/>
            <a:ext cx="5023477" cy="1042492"/>
          </a:xfrm>
        </p:spPr>
        <p:txBody>
          <a:bodyPr>
            <a:normAutofit/>
          </a:bodyPr>
          <a:lstStyle/>
          <a:p>
            <a:r>
              <a:rPr lang="ru-RU" sz="3200" dirty="0"/>
              <a:t>Показатель № </a:t>
            </a:r>
            <a:r>
              <a:rPr lang="ru-RU" sz="3200" dirty="0" smtClean="0"/>
              <a:t>13-14</a:t>
            </a:r>
            <a:endParaRPr lang="ru-RU" sz="32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3"/>
          </p:nvPr>
        </p:nvSpPr>
        <p:spPr>
          <a:xfrm>
            <a:off x="6207364" y="2562896"/>
            <a:ext cx="5076010" cy="15969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200" dirty="0"/>
              <a:t>Использование электронных учебников, включенных в «Федеральный перечень учебников, рекомендуемых к использованию»</a:t>
            </a:r>
            <a:endParaRPr lang="ru-RU" sz="2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4"/>
          </p:nvPr>
        </p:nvSpPr>
        <p:spPr>
          <a:xfrm>
            <a:off x="6207363" y="4520485"/>
            <a:ext cx="5073411" cy="103941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2600" dirty="0">
                <a:latin typeface="+mj-lt"/>
              </a:rPr>
              <a:t>Планируется использование с 01.09.2020г. </a:t>
            </a:r>
            <a:r>
              <a:rPr lang="ru-RU" sz="2600" dirty="0" smtClean="0">
                <a:latin typeface="+mj-lt"/>
              </a:rPr>
              <a:t> </a:t>
            </a:r>
          </a:p>
          <a:p>
            <a:pPr marL="0" indent="0" algn="ctr">
              <a:buNone/>
            </a:pPr>
            <a:r>
              <a:rPr lang="ru-RU" sz="2600" dirty="0" smtClean="0">
                <a:latin typeface="+mj-lt"/>
              </a:rPr>
              <a:t>Яндекс. Учебник</a:t>
            </a:r>
            <a:r>
              <a:rPr lang="ru-RU" sz="2600" dirty="0">
                <a:latin typeface="+mj-lt"/>
              </a:rPr>
              <a:t>. </a:t>
            </a:r>
          </a:p>
          <a:p>
            <a:pPr marL="0" indent="0" algn="ctr">
              <a:buNone/>
            </a:pPr>
            <a:r>
              <a:rPr lang="ru-RU" sz="2600" dirty="0" smtClean="0">
                <a:latin typeface="+mj-lt"/>
              </a:rPr>
              <a:t>Информатика. 7 класс</a:t>
            </a:r>
            <a:endParaRPr lang="ru-RU" sz="2600" dirty="0">
              <a:latin typeface="+mj-lt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" y="5991543"/>
            <a:ext cx="866457" cy="86645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396" y="221098"/>
            <a:ext cx="1008112" cy="96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6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="" xmlns:a16="http://schemas.microsoft.com/office/drawing/2014/main" id="{A39B2A57-9893-4BCD-AA1A-122310BC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1225" y="5842536"/>
            <a:ext cx="2639323" cy="571702"/>
          </a:xfrm>
        </p:spPr>
        <p:txBody>
          <a:bodyPr rtlCol="0"/>
          <a:lstStyle/>
          <a:p>
            <a:r>
              <a:rPr lang="ru-RU" dirty="0"/>
              <a:t>2020/2021 учебный год</a:t>
            </a:r>
          </a:p>
          <a:p>
            <a:pPr rtl="0"/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C0CDE5-970C-4CC4-BF43-0DA127E73E82}" type="slidenum">
              <a:rPr lang="ru-RU" smtClean="0"/>
              <a:pPr rtl="0"/>
              <a:t>24</a:t>
            </a:fld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93183" y="2282951"/>
            <a:ext cx="3473275" cy="3402714"/>
          </a:xfrm>
          <a:solidFill>
            <a:schemeClr val="accent5">
              <a:lumMod val="20000"/>
              <a:lumOff val="80000"/>
            </a:schemeClr>
          </a:solidFill>
        </p:spPr>
        <p:txBody>
          <a:bodyPr rtlCol="0"/>
          <a:lstStyle/>
          <a:p>
            <a:r>
              <a:rPr lang="ru-RU" i="1" dirty="0">
                <a:solidFill>
                  <a:schemeClr val="accent4"/>
                </a:solidFill>
                <a:latin typeface="+mj-lt"/>
              </a:rPr>
              <a:t>Пишите нам:     </a:t>
            </a:r>
            <a:r>
              <a:rPr lang="en-US" i="1" dirty="0">
                <a:latin typeface="+mj-lt"/>
                <a:hlinkClick r:id="rId3"/>
              </a:rPr>
              <a:t>school_30@bk.ru</a:t>
            </a:r>
            <a:endParaRPr lang="en-US" i="1" dirty="0">
              <a:latin typeface="+mj-lt"/>
            </a:endParaRPr>
          </a:p>
          <a:p>
            <a:r>
              <a:rPr lang="ru-RU" i="1" dirty="0">
                <a:solidFill>
                  <a:schemeClr val="accent4"/>
                </a:solidFill>
                <a:latin typeface="+mj-lt"/>
              </a:rPr>
              <a:t>Посетите наш сайт ДО: </a:t>
            </a:r>
          </a:p>
          <a:p>
            <a:r>
              <a:rPr lang="en-US" i="1" dirty="0">
                <a:solidFill>
                  <a:srgbClr val="00B0F0"/>
                </a:solidFill>
                <a:latin typeface="+mj-lt"/>
              </a:rPr>
              <a:t>http://school</a:t>
            </a:r>
            <a:r>
              <a:rPr lang="ru-RU" i="1" dirty="0">
                <a:solidFill>
                  <a:srgbClr val="00B0F0"/>
                </a:solidFill>
                <a:latin typeface="+mj-lt"/>
              </a:rPr>
              <a:t>-</a:t>
            </a:r>
            <a:r>
              <a:rPr lang="en-US" i="1" dirty="0">
                <a:solidFill>
                  <a:srgbClr val="00B0F0"/>
                </a:solidFill>
                <a:latin typeface="+mj-lt"/>
              </a:rPr>
              <a:t>30.org.ru/</a:t>
            </a:r>
            <a:endParaRPr lang="ru-RU" i="1" dirty="0">
              <a:latin typeface="+mj-lt"/>
            </a:endParaRPr>
          </a:p>
          <a:p>
            <a:r>
              <a:rPr lang="ru-RU" i="1" dirty="0">
                <a:solidFill>
                  <a:schemeClr val="accent4"/>
                </a:solidFill>
                <a:latin typeface="+mj-lt"/>
              </a:rPr>
              <a:t>Посетите наш сайт: </a:t>
            </a:r>
          </a:p>
          <a:p>
            <a:r>
              <a:rPr lang="en-US" i="1" dirty="0">
                <a:solidFill>
                  <a:srgbClr val="00B0F0"/>
                </a:solidFill>
                <a:latin typeface="+mj-lt"/>
              </a:rPr>
              <a:t>http://school30.roovr.ru/</a:t>
            </a:r>
            <a:endParaRPr lang="ru-RU" i="1" dirty="0">
              <a:solidFill>
                <a:srgbClr val="00B0F0"/>
              </a:solidFill>
              <a:latin typeface="+mj-lt"/>
            </a:endParaRPr>
          </a:p>
          <a:p>
            <a:pPr rtl="0"/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-67523" y="888115"/>
            <a:ext cx="4491528" cy="1056564"/>
          </a:xfrm>
        </p:spPr>
        <p:txBody>
          <a:bodyPr rtlCol="0">
            <a:noAutofit/>
          </a:bodyPr>
          <a:lstStyle/>
          <a:p>
            <a:pPr rtl="0"/>
            <a:r>
              <a:rPr lang="ru-RU" sz="2400" dirty="0" smtClean="0"/>
              <a:t>МАОУ «Школа № 30»</a:t>
            </a:r>
            <a:endParaRPr lang="ru-RU" sz="2400" dirty="0"/>
          </a:p>
        </p:txBody>
      </p:sp>
      <p:pic>
        <p:nvPicPr>
          <p:cNvPr id="4099" name="Picture 3" descr="F:\ДИРЕКТОР\АВГУСТОВКА-2020\Дистанционное обучение\30_Августовка_Дистанционное обучение\IMG-20200410-WA000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7" b="24897"/>
          <a:stretch>
            <a:fillRect/>
          </a:stretch>
        </p:blipFill>
        <p:spPr bwMode="auto">
          <a:xfrm>
            <a:off x="4552610" y="154545"/>
            <a:ext cx="6513041" cy="43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_30478490_TF66931380" id="{DC75C98B-783C-4255-87B5-0120853E11B3}" vid="{F1DCB6F4-F218-4B29-83D3-19569F20917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3EDE487-EF5C-4E3A-89EA-C4A4C06ADA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E4DFFA-4044-499B-B253-CECDC4E80F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F2E390-9EA7-455D-AC1E-A444746248A2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tf66931380</Template>
  <TotalTime>0</TotalTime>
  <Words>973</Words>
  <Application>Microsoft Office PowerPoint</Application>
  <PresentationFormat>Произвольный</PresentationFormat>
  <Paragraphs>193</Paragraphs>
  <Slides>24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Acrobat Document</vt:lpstr>
      <vt:lpstr>Цифровая школа</vt:lpstr>
      <vt:lpstr>Направления деятельности в рамках проекта ШЦТ</vt:lpstr>
      <vt:lpstr>Заявка для получения статуса «Цифровая школа»</vt:lpstr>
      <vt:lpstr>Показатель № 1 </vt:lpstr>
      <vt:lpstr>Показатель № 1 </vt:lpstr>
      <vt:lpstr>Показатель № 1 </vt:lpstr>
      <vt:lpstr>Показатель № 2</vt:lpstr>
      <vt:lpstr>Показатель № 3</vt:lpstr>
      <vt:lpstr>Показатель № 3</vt:lpstr>
      <vt:lpstr>Показатель № 4</vt:lpstr>
      <vt:lpstr>Показатель № 4</vt:lpstr>
      <vt:lpstr>Показатель № 5</vt:lpstr>
      <vt:lpstr>Показатель № 6</vt:lpstr>
      <vt:lpstr>Показатель № 7-8</vt:lpstr>
      <vt:lpstr>Показатель № 9</vt:lpstr>
      <vt:lpstr>Показатель № 10</vt:lpstr>
      <vt:lpstr>Показатель № 11</vt:lpstr>
      <vt:lpstr>Показатель № 11</vt:lpstr>
      <vt:lpstr>Показатель № 11</vt:lpstr>
      <vt:lpstr>Показатель № 11</vt:lpstr>
      <vt:lpstr>Показатель № 11</vt:lpstr>
      <vt:lpstr>Показатель № 12</vt:lpstr>
      <vt:lpstr>Показатель № 13-14</vt:lpstr>
      <vt:lpstr>МАОУ «Школа № 30»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2020-06-08T18:22:10Z</dcterms:created>
  <dcterms:modified xsi:type="dcterms:W3CDTF">2020-06-09T11:36:15Z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